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95" r:id="rId4"/>
    <p:sldId id="257" r:id="rId6"/>
    <p:sldId id="312" r:id="rId7"/>
    <p:sldId id="313" r:id="rId8"/>
    <p:sldId id="314" r:id="rId9"/>
    <p:sldId id="316" r:id="rId10"/>
    <p:sldId id="315" r:id="rId11"/>
    <p:sldId id="317" r:id="rId12"/>
    <p:sldId id="318" r:id="rId13"/>
    <p:sldId id="319" r:id="rId14"/>
    <p:sldId id="320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3DC6"/>
    <a:srgbClr val="0046BE"/>
    <a:srgbClr val="0E58B1"/>
    <a:srgbClr val="003FB8"/>
    <a:srgbClr val="12418E"/>
    <a:srgbClr val="0049CD"/>
    <a:srgbClr val="0038D1"/>
    <a:srgbClr val="4472C4"/>
    <a:srgbClr val="2F5597"/>
    <a:srgbClr val="B5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474"/>
  </p:normalViewPr>
  <p:slideViewPr>
    <p:cSldViewPr snapToGrid="0">
      <p:cViewPr varScale="1">
        <p:scale>
          <a:sx n="123" d="100"/>
          <a:sy n="123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74C22-9CA5-2D43-8510-C0E13E471CC5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2544A-EE41-BA41-9597-069AC8D841B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3D925-C91E-294C-92F2-857D68C4D7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43AAF-ED67-7041-AF53-99DB831FFF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28980" y="2093595"/>
            <a:ext cx="1051369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2026-2027</a:t>
            </a:r>
            <a:r>
              <a:rPr kumimoji="1" lang="zh-CN" altLang="en-US" sz="4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赛季</a:t>
            </a:r>
            <a:endParaRPr kumimoji="1" lang="zh-CN" altLang="en-US" sz="4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en-US" altLang="zh-CN" sz="4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WCBA</a:t>
            </a:r>
            <a:r>
              <a:rPr kumimoji="1" lang="zh-CN" altLang="en-US" sz="4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全明星周末</a:t>
            </a:r>
            <a:endParaRPr kumimoji="1" lang="zh-CN" altLang="en-US" sz="4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zh-CN" altLang="en-US" sz="4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承办方方案（</a:t>
            </a:r>
            <a:r>
              <a:rPr kumimoji="1" lang="en-US" altLang="zh-CN" sz="4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kumimoji="1" lang="zh-CN" altLang="en-US" sz="40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赛区）</a:t>
            </a:r>
            <a:endParaRPr kumimoji="1" lang="zh-CN" altLang="en-US" sz="40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39" y="1166856"/>
            <a:ext cx="2239463" cy="6695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场外活动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0100" y="1631950"/>
            <a:ext cx="9252585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计划场外活动（如进校园、公益活动，或结合地方特色、文旅等活动）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>
              <a:lnSpc>
                <a:spcPct val="200000"/>
              </a:lnSpc>
              <a:buClrTx/>
              <a:buSzTx/>
              <a:buFont typeface="Wingdings" panose="05000000000000000000" charset="0"/>
              <a:buNone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0100" y="1631950"/>
            <a:ext cx="9252585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>
              <a:lnSpc>
                <a:spcPct val="20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其他补充介绍（如配套场外活动、宣传方案等）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46BE"/>
          </a:solidFill>
        </p:spPr>
      </p:pic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1102246" y="2368695"/>
            <a:ext cx="766232" cy="753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600" b="1" dirty="0">
                <a:solidFill>
                  <a:srgbClr val="003F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kumimoji="1" lang="zh-CN" altLang="en-US" sz="3600" b="1" dirty="0">
              <a:solidFill>
                <a:srgbClr val="003F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>
            <p:custDataLst>
              <p:tags r:id="rId3"/>
            </p:custDataLst>
          </p:nvPr>
        </p:nvSpPr>
        <p:spPr>
          <a:xfrm>
            <a:off x="1102246" y="3666885"/>
            <a:ext cx="766232" cy="753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600" b="1" dirty="0">
                <a:solidFill>
                  <a:srgbClr val="003F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kumimoji="1" lang="zh-CN" altLang="en-US" sz="3600" b="1" dirty="0">
              <a:solidFill>
                <a:srgbClr val="003F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>
            <p:custDataLst>
              <p:tags r:id="rId4"/>
            </p:custDataLst>
          </p:nvPr>
        </p:nvSpPr>
        <p:spPr>
          <a:xfrm>
            <a:off x="1102246" y="4936885"/>
            <a:ext cx="766232" cy="753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600" b="1" dirty="0">
                <a:solidFill>
                  <a:srgbClr val="003F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kumimoji="1" lang="zh-CN" altLang="en-US" sz="3600" b="1" dirty="0">
              <a:solidFill>
                <a:srgbClr val="003F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>
            <p:custDataLst>
              <p:tags r:id="rId5"/>
            </p:custDataLst>
          </p:nvPr>
        </p:nvSpPr>
        <p:spPr>
          <a:xfrm>
            <a:off x="6660084" y="2368695"/>
            <a:ext cx="766232" cy="753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600" b="1" dirty="0">
                <a:solidFill>
                  <a:srgbClr val="003F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kumimoji="1" lang="zh-CN" altLang="en-US" sz="3600" b="1" dirty="0">
              <a:solidFill>
                <a:srgbClr val="003F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6"/>
            </p:custDataLst>
          </p:nvPr>
        </p:nvSpPr>
        <p:spPr>
          <a:xfrm>
            <a:off x="2062791" y="2584037"/>
            <a:ext cx="373856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endParaRPr kumimoji="1" lang="zh-CN" altLang="en-US" sz="2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矩形 48"/>
          <p:cNvSpPr/>
          <p:nvPr>
            <p:custDataLst>
              <p:tags r:id="rId7"/>
            </p:custDataLst>
          </p:nvPr>
        </p:nvSpPr>
        <p:spPr>
          <a:xfrm>
            <a:off x="6660084" y="3666885"/>
            <a:ext cx="766232" cy="753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600" b="1" dirty="0">
                <a:solidFill>
                  <a:srgbClr val="003F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kumimoji="1" lang="zh-CN" altLang="en-US" sz="3600" b="1" dirty="0">
              <a:solidFill>
                <a:srgbClr val="003F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2063426" y="3882427"/>
            <a:ext cx="373856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场馆情况</a:t>
            </a:r>
            <a:endParaRPr kumimoji="1" lang="zh-CN" altLang="en-US" sz="2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>
            <p:custDataLst>
              <p:tags r:id="rId9"/>
            </p:custDataLst>
          </p:nvPr>
        </p:nvSpPr>
        <p:spPr>
          <a:xfrm>
            <a:off x="6660084" y="4936885"/>
            <a:ext cx="766232" cy="753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600" b="1" dirty="0">
                <a:solidFill>
                  <a:srgbClr val="003F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  <a:endParaRPr kumimoji="1" lang="zh-CN" altLang="en-US" sz="3600" b="1" dirty="0">
              <a:solidFill>
                <a:srgbClr val="003FB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10"/>
            </p:custDataLst>
          </p:nvPr>
        </p:nvSpPr>
        <p:spPr>
          <a:xfrm>
            <a:off x="2064061" y="5136869"/>
            <a:ext cx="373856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酒店情况</a:t>
            </a:r>
            <a:endParaRPr kumimoji="1" lang="zh-CN" altLang="en-US" sz="2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11"/>
            </p:custDataLst>
          </p:nvPr>
        </p:nvSpPr>
        <p:spPr>
          <a:xfrm>
            <a:off x="7619994" y="2584037"/>
            <a:ext cx="373856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体育展示</a:t>
            </a:r>
            <a:endParaRPr kumimoji="1" lang="zh-CN" altLang="en-US" sz="2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>
            <p:custDataLst>
              <p:tags r:id="rId12"/>
            </p:custDataLst>
          </p:nvPr>
        </p:nvSpPr>
        <p:spPr>
          <a:xfrm>
            <a:off x="7619994" y="3797337"/>
            <a:ext cx="373856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场外活动</a:t>
            </a:r>
            <a:endParaRPr kumimoji="1" lang="zh-CN" altLang="en-US" sz="2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13"/>
            </p:custDataLst>
          </p:nvPr>
        </p:nvSpPr>
        <p:spPr>
          <a:xfrm>
            <a:off x="7619994" y="5061304"/>
            <a:ext cx="373856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</a:t>
            </a:r>
            <a:endParaRPr kumimoji="1" lang="zh-CN" altLang="en-US" sz="2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191896" y="763825"/>
            <a:ext cx="1704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kumimoji="1" lang="zh-CN" altLang="en-US" sz="36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216689" y="1427919"/>
            <a:ext cx="1952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kumimoji="1" lang="zh-CN" altLang="en-US" sz="20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02030" y="881745"/>
            <a:ext cx="45719" cy="852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8535" y="1691640"/>
            <a:ext cx="4869180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承办单位名称：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所属地区：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城市常驻人口数量：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城市经济情况：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场馆名称：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场馆地址：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场馆运营方：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资金计划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>
              <a:lnSpc>
                <a:spcPct val="20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市场开发：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政府补贴：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其他：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>
              <a:lnSpc>
                <a:spcPct val="200000"/>
              </a:lnSpc>
              <a:buClrTx/>
              <a:buSzTx/>
              <a:buFont typeface="Wingdings" panose="05000000000000000000" charset="0"/>
              <a:buNone/>
            </a:pP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152640" y="5904230"/>
            <a:ext cx="3964305" cy="450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城市地标建筑照片</a:t>
            </a:r>
            <a:endParaRPr lang="zh-CN" altLang="en-US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096000" y="575945"/>
            <a:ext cx="5610225" cy="5845810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0100" y="1631950"/>
            <a:ext cx="10592435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申办单位介绍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>
              <a:lnSpc>
                <a:spcPct val="20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（单位性质、注册资金：认缴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万元 / 实缴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万元、赛事运营团队人员组成及数量、市场开发及宣传推广能力等）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赛事运营经验：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拟定参与、支持单位：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场馆情况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525" y="1485900"/>
            <a:ext cx="9252585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场馆名称：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交通：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距机场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公里，车程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分钟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距高铁站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公里，车程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分钟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距</a:t>
            </a:r>
            <a:r>
              <a:rPr 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接待酒店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公里，车程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分钟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场馆建成及翻新时间：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场馆可用座席数量：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场馆建成时间：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场馆曾举办过的大型活动：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场馆运营单位介绍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申办单位与场馆运营单位的关系：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096000" y="575945"/>
            <a:ext cx="5610225" cy="5845810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152640" y="5904230"/>
            <a:ext cx="3964305" cy="450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场馆外景全景、各角度照片</a:t>
            </a:r>
            <a:endParaRPr lang="zh-CN" altLang="en-US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场馆情况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9580" y="1544320"/>
            <a:ext cx="4747260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场馆外场可搭建展位情况（配图）：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地板情况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（品牌、尺寸）：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篮架情况（品牌、型号）：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现场屏幕情况（类别、尺寸、数量）：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大屏、环屏、斗屏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场馆照明系统（勒克斯平均值、）：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需提供符合竞赛标准灯光下的图片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微软雅黑" panose="020B0503020204020204" pitchFamily="34" charset="-122"/>
                <a:sym typeface="+mn-ea"/>
              </a:rPr>
              <a:t>包厢数量：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微软雅黑" panose="020B0503020204020204" pitchFamily="34" charset="-122"/>
                <a:sym typeface="+mn-ea"/>
              </a:rPr>
              <a:t>主席台坐席数量：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场馆平面图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分区图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流线图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096000" y="575945"/>
            <a:ext cx="5855335" cy="5845810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617335" y="5904230"/>
            <a:ext cx="4789805" cy="450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场馆屏幕、主席台全景等相关场内情况照片</a:t>
            </a:r>
            <a:endParaRPr lang="zh-CN" altLang="en-US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840" y="1263015"/>
            <a:ext cx="2599055" cy="17151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895" y="1263015"/>
            <a:ext cx="2703195" cy="171513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840" y="2978150"/>
            <a:ext cx="1729105" cy="261874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8960" y="2971165"/>
            <a:ext cx="3573145" cy="26250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场馆情况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9580" y="1544320"/>
            <a:ext cx="4747260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主客队更衣室（数量、平米）：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技术官员休息室（数量、平米）：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贵宾休息室（平米）：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转播工作间（平米）：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媒体工作间（平米）：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其他功能房情况（平米、数量）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是否有力量房及情况（配图）：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是否有环廊展位及情况（配图）：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096000" y="575945"/>
            <a:ext cx="5855335" cy="5845810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617335" y="5706110"/>
            <a:ext cx="4789805" cy="450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场馆功能房间内部近期拍摄照片，须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体现全景，及更衣柜、卫生间、淋浴、桌椅等设施设备</a:t>
            </a:r>
            <a:endParaRPr lang="zh-CN" altLang="en-US" sz="16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757670" y="867410"/>
            <a:ext cx="4364355" cy="4502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290" y="1289685"/>
            <a:ext cx="2562860" cy="229806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625" y="1317625"/>
            <a:ext cx="2618105" cy="227012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290" y="3943985"/>
            <a:ext cx="2680970" cy="170307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rcRect b="4614"/>
          <a:stretch>
            <a:fillRect/>
          </a:stretch>
        </p:blipFill>
        <p:spPr>
          <a:xfrm>
            <a:off x="9064625" y="3943985"/>
            <a:ext cx="2684780" cy="17030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酒店情况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9580" y="1544320"/>
            <a:ext cx="4999355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酒店名称及星级：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交通：距场馆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公里，车程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XX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分钟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可接待房间数量（单间、标间）：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餐厅情况（可容纳用餐人数、包间数量及大小）：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会议室情况（工作会议、定妆照拍摄、库房等平米及数量）：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力量房情况：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洗衣房情况：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可配备安保情况：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200000"/>
              </a:lnSpc>
              <a:buFont typeface="Wingdings" panose="05000000000000000000" charset="0"/>
              <a:buNone/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096000" y="575945"/>
            <a:ext cx="5855335" cy="5845810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617335" y="5904230"/>
            <a:ext cx="4789805" cy="450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酒店房间及相关功能房间照片</a:t>
            </a:r>
            <a:endParaRPr lang="zh-CN" altLang="en-US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757670" y="867410"/>
            <a:ext cx="4364355" cy="4502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6504940" y="1172210"/>
            <a:ext cx="2560320" cy="17284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190" y="1136650"/>
            <a:ext cx="2388235" cy="171894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4620" y="3133090"/>
            <a:ext cx="2578735" cy="17418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7190" y="3133090"/>
            <a:ext cx="2486660" cy="17418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0" y="-5714"/>
            <a:ext cx="12192000" cy="686371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575438"/>
            <a:ext cx="622300" cy="910462"/>
          </a:xfrm>
          <a:prstGeom prst="rect">
            <a:avLst/>
          </a:prstGeom>
          <a:solidFill>
            <a:srgbClr val="0046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46B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0100" y="741345"/>
            <a:ext cx="83869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kumimoji="1" lang="zh-CN" altLang="en-US" sz="2800" b="1" spc="300" dirty="0">
                <a:solidFill>
                  <a:srgbClr val="0046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体育展示情况</a:t>
            </a:r>
            <a:endParaRPr kumimoji="1" lang="zh-CN" altLang="en-US" sz="2800" b="1" spc="300" dirty="0">
              <a:solidFill>
                <a:srgbClr val="0046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0100" y="1631950"/>
            <a:ext cx="9252585" cy="4506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计划体育展示团队：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algn="l">
              <a:lnSpc>
                <a:spcPct val="200000"/>
              </a:lnSpc>
              <a:buClrTx/>
              <a:buSzTx/>
              <a:buFont typeface="Wingdings" panose="05000000000000000000" charset="0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计划演出内容：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10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11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12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2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3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4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5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6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7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8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ags/tag9.xml><?xml version="1.0" encoding="utf-8"?>
<p:tagLst xmlns:p="http://schemas.openxmlformats.org/presentationml/2006/main">
  <p:tag name="KSO_WM_DIAGRAM_VIRTUALLY_FRAME" val="{&quot;height&quot;:269.76409448818896,&quot;left&quot;:86.79102362204725,&quot;top&quot;:186.51141732283466,&quot;width&quot;:807.5833858267717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889</Words>
  <Application>WPS 演示</Application>
  <PresentationFormat>宽屏</PresentationFormat>
  <Paragraphs>127</Paragraphs>
  <Slides>11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Wingdings</vt:lpstr>
      <vt:lpstr>Arial Unicode MS</vt:lpstr>
      <vt:lpstr>等线 Light</vt:lpstr>
      <vt:lpstr>等线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李奕霖</cp:lastModifiedBy>
  <cp:revision>47</cp:revision>
  <cp:lastPrinted>2024-12-06T01:44:00Z</cp:lastPrinted>
  <dcterms:created xsi:type="dcterms:W3CDTF">2022-08-09T05:11:00Z</dcterms:created>
  <dcterms:modified xsi:type="dcterms:W3CDTF">2026-06-25T01:46:34Z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F42105050089479CA71D46E11303786E_12</vt:lpwstr>
  </property>
</Properties>
</file>