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82" r:id="rId4"/>
    <p:sldId id="305" r:id="rId6"/>
    <p:sldId id="323" r:id="rId7"/>
    <p:sldId id="355" r:id="rId8"/>
    <p:sldId id="357" r:id="rId9"/>
    <p:sldId id="307" r:id="rId10"/>
    <p:sldId id="306" r:id="rId11"/>
    <p:sldId id="360" r:id="rId12"/>
    <p:sldId id="361" r:id="rId13"/>
    <p:sldId id="284" r:id="rId14"/>
    <p:sldId id="288" r:id="rId15"/>
    <p:sldId id="363" r:id="rId16"/>
    <p:sldId id="364" r:id="rId17"/>
    <p:sldId id="365" r:id="rId18"/>
    <p:sldId id="366" r:id="rId19"/>
    <p:sldId id="367" r:id="rId20"/>
    <p:sldId id="368" r:id="rId21"/>
    <p:sldId id="369" r:id="rId22"/>
    <p:sldId id="370" r:id="rId23"/>
    <p:sldId id="371" r:id="rId24"/>
    <p:sldId id="372" r:id="rId25"/>
    <p:sldId id="362" r:id="rId26"/>
    <p:sldId id="326" r:id="rId27"/>
    <p:sldId id="344" r:id="rId28"/>
    <p:sldId id="352" r:id="rId29"/>
    <p:sldId id="376" r:id="rId30"/>
    <p:sldId id="377" r:id="rId31"/>
    <p:sldId id="378" r:id="rId32"/>
    <p:sldId id="373" r:id="rId33"/>
    <p:sldId id="375" r:id="rId34"/>
    <p:sldId id="374" r:id="rId35"/>
    <p:sldId id="321" r:id="rId36"/>
    <p:sldId id="380" r:id="rId37"/>
    <p:sldId id="381" r:id="rId38"/>
    <p:sldId id="384" r:id="rId39"/>
    <p:sldId id="386" r:id="rId40"/>
    <p:sldId id="390" r:id="rId41"/>
    <p:sldId id="379" r:id="rId42"/>
    <p:sldId id="325" r:id="rId43"/>
    <p:sldId id="327" r:id="rId44"/>
    <p:sldId id="353" r:id="rId45"/>
    <p:sldId id="328" r:id="rId46"/>
    <p:sldId id="356" r:id="rId47"/>
    <p:sldId id="293" r:id="rId48"/>
    <p:sldId id="341" r:id="rId49"/>
    <p:sldId id="359" r:id="rId50"/>
  </p:sldIdLst>
  <p:sldSz cx="12192000" cy="6858000"/>
  <p:notesSz cx="9865995" cy="6735445"/>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253A6"/>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21" autoAdjust="0"/>
    <p:restoredTop sz="94660"/>
  </p:normalViewPr>
  <p:slideViewPr>
    <p:cSldViewPr snapToGrid="0" showGuides="1">
      <p:cViewPr varScale="1">
        <p:scale>
          <a:sx n="121" d="100"/>
          <a:sy n="121" d="100"/>
        </p:scale>
        <p:origin x="200" y="240"/>
      </p:cViewPr>
      <p:guideLst>
        <p:guide orient="horz" pos="2137"/>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4" Type="http://schemas.openxmlformats.org/officeDocument/2006/relationships/tags" Target="tags/tag407.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275403" cy="33795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588627" y="0"/>
            <a:ext cx="4275403" cy="33795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1" y="6397807"/>
            <a:ext cx="4275403" cy="33795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588627" y="6397807"/>
            <a:ext cx="4275403" cy="33795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582544A-EE41-BA41-9597-069AC8D841BD}"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9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9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latin typeface="Arial" panose="020B0604020202090204" pitchFamily="34" charset="0"/>
                <a:ea typeface="微软雅黑" panose="020B0503020204020204" charset="-122"/>
              </a:defRPr>
            </a:lvl1pPr>
            <a:lvl2pPr marL="685800" indent="-228600" defTabSz="914400" eaLnBrk="1" fontAlgn="auto" latinLnBrk="0" hangingPunct="1">
              <a:lnSpc>
                <a:spcPct val="120000"/>
              </a:lnSpc>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90204" pitchFamily="34" charset="0"/>
                <a:ea typeface="微软雅黑" panose="020B0503020204020204" charset="-122"/>
              </a:defRPr>
            </a:lvl2pPr>
            <a:lvl3pPr marL="1143000" indent="-228600" eaLnBrk="1" fontAlgn="auto" latinLnBrk="0" hangingPunct="1">
              <a:lnSpc>
                <a:spcPct val="120000"/>
              </a:lnSpc>
              <a:buFont typeface="Arial" panose="020B0604020202090204" pitchFamily="34" charset="0"/>
              <a:buChar char="●"/>
              <a:defRPr sz="1600" u="none" strike="noStrike" kern="1200" cap="none" spc="150" normalizeH="0" baseline="0">
                <a:solidFill>
                  <a:schemeClr val="tx1">
                    <a:lumMod val="65000"/>
                    <a:lumOff val="35000"/>
                  </a:schemeClr>
                </a:solidFill>
                <a:latin typeface="Arial" panose="020B0604020202090204" pitchFamily="34" charset="0"/>
                <a:ea typeface="微软雅黑" panose="020B050302020402020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90204" pitchFamily="34" charset="0"/>
                <a:ea typeface="微软雅黑" panose="020B050302020402020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9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9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9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9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9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9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9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90204" pitchFamily="34" charset="0"/>
                <a:ea typeface="微软雅黑" panose="020B0503020204020204" charset="-122"/>
                <a:cs typeface="+mn-cs"/>
                <a:sym typeface="+mn-ea"/>
              </a:defRPr>
            </a:lvl1pPr>
            <a:lvl2pPr marL="457200" indent="0" defTabSz="914400" eaLnBrk="1" fontAlgn="auto" latinLnBrk="0" hangingPunct="1">
              <a:buFont typeface="Arial" panose="020B060402020209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charset="-122"/>
              </a:defRPr>
            </a:lvl2pPr>
            <a:lvl3pPr eaLnBrk="1" fontAlgn="auto" latinLnBrk="0" hangingPunct="1">
              <a:buFont typeface="Arial" panose="020B0604020202090204" pitchFamily="34" charset="0"/>
              <a:buChar char="●"/>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90204" pitchFamily="34" charset="0"/>
                <a:ea typeface="微软雅黑" panose="020B050302020402020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90204" pitchFamily="34" charset="0"/>
                <a:ea typeface="微软雅黑" panose="020B050302020402020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9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9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9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9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9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9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9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9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90204" pitchFamily="34" charset="0"/>
                <a:ea typeface="微软雅黑" panose="020B050302020402020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tags" Target="../tags/tag126.xml"/><Relationship Id="rId17" Type="http://schemas.openxmlformats.org/officeDocument/2006/relationships/tags" Target="../tags/tag125.xml"/><Relationship Id="rId16" Type="http://schemas.openxmlformats.org/officeDocument/2006/relationships/tags" Target="../tags/tag124.xml"/><Relationship Id="rId15" Type="http://schemas.openxmlformats.org/officeDocument/2006/relationships/tags" Target="../tags/tag123.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cxnSp>
        <p:nvCxnSpPr>
          <p:cNvPr id="8" name="直接连接符 7"/>
          <p:cNvCxnSpPr/>
          <p:nvPr userDrawn="1">
            <p:custDataLst>
              <p:tags r:id="rId17"/>
            </p:custDataLst>
          </p:nvPr>
        </p:nvCxnSpPr>
        <p:spPr>
          <a:xfrm flipV="1">
            <a:off x="629920" y="1268095"/>
            <a:ext cx="11012170" cy="45720"/>
          </a:xfrm>
          <a:prstGeom prst="line">
            <a:avLst/>
          </a:prstGeom>
          <a:ln w="28575" cmpd="sng">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9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9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9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custDataLst>
              <p:tags r:id="rId18"/>
            </p:custDataLst>
          </p:nvPr>
        </p:nvCxnSpPr>
        <p:spPr>
          <a:xfrm flipV="1">
            <a:off x="629920" y="1268095"/>
            <a:ext cx="11012170" cy="45720"/>
          </a:xfrm>
          <a:prstGeom prst="line">
            <a:avLst/>
          </a:prstGeom>
          <a:ln w="28575" cmpd="sng">
            <a:solidFill>
              <a:srgbClr val="C00000"/>
            </a:solidFill>
            <a:prstDash val="soli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9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Arial" panose="020B060402020209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5" Type="http://schemas.openxmlformats.org/officeDocument/2006/relationships/slideLayout" Target="../slideLayouts/slideLayout7.xml"/><Relationship Id="rId24" Type="http://schemas.openxmlformats.org/officeDocument/2006/relationships/tags" Target="../tags/tag149.xml"/><Relationship Id="rId23" Type="http://schemas.openxmlformats.org/officeDocument/2006/relationships/tags" Target="../tags/tag148.xml"/><Relationship Id="rId22" Type="http://schemas.openxmlformats.org/officeDocument/2006/relationships/tags" Target="../tags/tag147.xml"/><Relationship Id="rId21" Type="http://schemas.openxmlformats.org/officeDocument/2006/relationships/image" Target="../media/image2.jpeg"/><Relationship Id="rId20" Type="http://schemas.openxmlformats.org/officeDocument/2006/relationships/tags" Target="../tags/tag146.xml"/><Relationship Id="rId2" Type="http://schemas.openxmlformats.org/officeDocument/2006/relationships/tags" Target="../tags/tag128.xml"/><Relationship Id="rId19" Type="http://schemas.openxmlformats.org/officeDocument/2006/relationships/tags" Target="../tags/tag145.xml"/><Relationship Id="rId18" Type="http://schemas.openxmlformats.org/officeDocument/2006/relationships/tags" Target="../tags/tag144.xml"/><Relationship Id="rId17" Type="http://schemas.openxmlformats.org/officeDocument/2006/relationships/tags" Target="../tags/tag143.xml"/><Relationship Id="rId16" Type="http://schemas.openxmlformats.org/officeDocument/2006/relationships/tags" Target="../tags/tag142.xml"/><Relationship Id="rId15" Type="http://schemas.openxmlformats.org/officeDocument/2006/relationships/tags" Target="../tags/tag141.xml"/><Relationship Id="rId14" Type="http://schemas.openxmlformats.org/officeDocument/2006/relationships/tags" Target="../tags/tag140.xml"/><Relationship Id="rId13" Type="http://schemas.openxmlformats.org/officeDocument/2006/relationships/tags" Target="../tags/tag139.xml"/><Relationship Id="rId12" Type="http://schemas.openxmlformats.org/officeDocument/2006/relationships/tags" Target="../tags/tag138.xml"/><Relationship Id="rId11" Type="http://schemas.openxmlformats.org/officeDocument/2006/relationships/tags" Target="../tags/tag137.xml"/><Relationship Id="rId10" Type="http://schemas.openxmlformats.org/officeDocument/2006/relationships/tags" Target="../tags/tag136.xml"/><Relationship Id="rId1" Type="http://schemas.openxmlformats.org/officeDocument/2006/relationships/tags" Target="../tags/tag127.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image" Target="../media/image2.jpeg"/><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image" Target="../media/image2.jpeg"/><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image" Target="../media/image2.jpeg"/><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6.xml.rels><?xml version="1.0" encoding="UTF-8" standalone="yes"?>
<Relationships xmlns="http://schemas.openxmlformats.org/package/2006/relationships"><Relationship Id="rId9" Type="http://schemas.openxmlformats.org/officeDocument/2006/relationships/image" Target="../media/image3.jpeg"/><Relationship Id="rId8" Type="http://schemas.openxmlformats.org/officeDocument/2006/relationships/tags" Target="../tags/tag17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2.jpeg"/><Relationship Id="rId3" Type="http://schemas.openxmlformats.org/officeDocument/2006/relationships/tags" Target="../tags/tag167.xml"/><Relationship Id="rId2" Type="http://schemas.openxmlformats.org/officeDocument/2006/relationships/tags" Target="../tags/tag166.xml"/><Relationship Id="rId11" Type="http://schemas.openxmlformats.org/officeDocument/2006/relationships/slideLayout" Target="../slideLayouts/slideLayout7.xml"/><Relationship Id="rId10" Type="http://schemas.openxmlformats.org/officeDocument/2006/relationships/tags" Target="../tags/tag172.xml"/><Relationship Id="rId1" Type="http://schemas.openxmlformats.org/officeDocument/2006/relationships/tags" Target="../tags/tag165.xml"/></Relationships>
</file>

<file path=ppt/slides/_rels/slide7.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tags" Target="../tags/tag179.xml"/><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image" Target="../media/image2.jpeg"/><Relationship Id="rId3" Type="http://schemas.openxmlformats.org/officeDocument/2006/relationships/tags" Target="../tags/tag175.xml"/><Relationship Id="rId2" Type="http://schemas.openxmlformats.org/officeDocument/2006/relationships/tags" Target="../tags/tag174.xml"/><Relationship Id="rId10" Type="http://schemas.openxmlformats.org/officeDocument/2006/relationships/slideLayout" Target="../slideLayouts/slideLayout18.xml"/><Relationship Id="rId1" Type="http://schemas.openxmlformats.org/officeDocument/2006/relationships/tags" Target="../tags/tag173.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182.xml"/><Relationship Id="rId1" Type="http://schemas.openxmlformats.org/officeDocument/2006/relationships/tags" Target="../tags/tag181.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10.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jpeg"/><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image" Target="../media/image2.jpeg"/><Relationship Id="rId3" Type="http://schemas.openxmlformats.org/officeDocument/2006/relationships/tags" Target="../tags/tag193.xml"/><Relationship Id="rId2" Type="http://schemas.openxmlformats.org/officeDocument/2006/relationships/tags" Target="../tags/tag192.xml"/><Relationship Id="rId14" Type="http://schemas.openxmlformats.org/officeDocument/2006/relationships/slideLayout" Target="../slideLayouts/slideLayout18.xml"/><Relationship Id="rId13" Type="http://schemas.openxmlformats.org/officeDocument/2006/relationships/tags" Target="../tags/tag198.xml"/><Relationship Id="rId12" Type="http://schemas.openxmlformats.org/officeDocument/2006/relationships/tags" Target="../tags/tag197.xml"/><Relationship Id="rId11" Type="http://schemas.openxmlformats.org/officeDocument/2006/relationships/tags" Target="../tags/tag196.xml"/><Relationship Id="rId10" Type="http://schemas.openxmlformats.org/officeDocument/2006/relationships/image" Target="../media/image9.jpeg"/><Relationship Id="rId1" Type="http://schemas.openxmlformats.org/officeDocument/2006/relationships/tags" Target="../tags/tag191.xml"/></Relationships>
</file>

<file path=ppt/slides/_rels/slide11.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image" Target="../media/image2.jpeg"/><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9" Type="http://schemas.openxmlformats.org/officeDocument/2006/relationships/slideLayout" Target="../slideLayouts/slideLayout18.xml"/><Relationship Id="rId18" Type="http://schemas.openxmlformats.org/officeDocument/2006/relationships/tags" Target="../tags/tag209.xml"/><Relationship Id="rId17" Type="http://schemas.openxmlformats.org/officeDocument/2006/relationships/image" Target="../media/image15.png"/><Relationship Id="rId16" Type="http://schemas.openxmlformats.org/officeDocument/2006/relationships/image" Target="../media/image14.png"/><Relationship Id="rId15" Type="http://schemas.openxmlformats.org/officeDocument/2006/relationships/image" Target="../media/image13.png"/><Relationship Id="rId14" Type="http://schemas.openxmlformats.org/officeDocument/2006/relationships/image" Target="../media/image12.png"/><Relationship Id="rId13" Type="http://schemas.openxmlformats.org/officeDocument/2006/relationships/image" Target="../media/image11.png"/><Relationship Id="rId12" Type="http://schemas.openxmlformats.org/officeDocument/2006/relationships/image" Target="../media/image10.png"/><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tags" Target="../tags/tag199.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1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23.xml"/><Relationship Id="rId4" Type="http://schemas.openxmlformats.org/officeDocument/2006/relationships/tags" Target="../tags/tag222.xml"/><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27.xml"/><Relationship Id="rId4" Type="http://schemas.openxmlformats.org/officeDocument/2006/relationships/image" Target="../media/image19.jpeg"/><Relationship Id="rId3" Type="http://schemas.openxmlformats.org/officeDocument/2006/relationships/tags" Target="../tags/tag226.xml"/><Relationship Id="rId2" Type="http://schemas.openxmlformats.org/officeDocument/2006/relationships/tags" Target="../tags/tag225.xml"/><Relationship Id="rId1" Type="http://schemas.openxmlformats.org/officeDocument/2006/relationships/tags" Target="../tags/tag224.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42.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tags" Target="../tags/tag239.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251.xml"/><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tags" Target="../tags/tag248.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56.xml"/><Relationship Id="rId4" Type="http://schemas.openxmlformats.org/officeDocument/2006/relationships/tags" Target="../tags/tag255.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s>
</file>

<file path=ppt/slides/_rels/slide23.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tags" Target="../tags/tag268.xml"/><Relationship Id="rId6" Type="http://schemas.openxmlformats.org/officeDocument/2006/relationships/tags" Target="../tags/tag267.xml"/><Relationship Id="rId5" Type="http://schemas.openxmlformats.org/officeDocument/2006/relationships/image" Target="../media/image2.jpeg"/><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tags" Target="../tags/tag264.xml"/><Relationship Id="rId10" Type="http://schemas.openxmlformats.org/officeDocument/2006/relationships/slideLayout" Target="../slideLayouts/slideLayout18.xml"/><Relationship Id="rId1" Type="http://schemas.openxmlformats.org/officeDocument/2006/relationships/tags" Target="../tags/tag263.xml"/></Relationships>
</file>

<file path=ppt/slides/_rels/slide24.xml.rels><?xml version="1.0" encoding="UTF-8" standalone="yes"?>
<Relationships xmlns="http://schemas.openxmlformats.org/package/2006/relationships"><Relationship Id="rId9" Type="http://schemas.openxmlformats.org/officeDocument/2006/relationships/tags" Target="../tags/tag278.xml"/><Relationship Id="rId8" Type="http://schemas.openxmlformats.org/officeDocument/2006/relationships/tags" Target="../tags/tag277.xml"/><Relationship Id="rId7" Type="http://schemas.openxmlformats.org/officeDocument/2006/relationships/tags" Target="../tags/tag276.xml"/><Relationship Id="rId6" Type="http://schemas.openxmlformats.org/officeDocument/2006/relationships/tags" Target="../tags/tag275.xml"/><Relationship Id="rId5" Type="http://schemas.openxmlformats.org/officeDocument/2006/relationships/image" Target="../media/image2.jpeg"/><Relationship Id="rId4" Type="http://schemas.openxmlformats.org/officeDocument/2006/relationships/tags" Target="../tags/tag274.xml"/><Relationship Id="rId3" Type="http://schemas.openxmlformats.org/officeDocument/2006/relationships/tags" Target="../tags/tag273.xml"/><Relationship Id="rId2" Type="http://schemas.openxmlformats.org/officeDocument/2006/relationships/tags" Target="../tags/tag272.xml"/><Relationship Id="rId10" Type="http://schemas.openxmlformats.org/officeDocument/2006/relationships/slideLayout" Target="../slideLayouts/slideLayout18.xml"/><Relationship Id="rId1" Type="http://schemas.openxmlformats.org/officeDocument/2006/relationships/tags" Target="../tags/tag271.xml"/></Relationships>
</file>

<file path=ppt/slides/_rels/slide25.xml.rels><?xml version="1.0" encoding="UTF-8" standalone="yes"?>
<Relationships xmlns="http://schemas.openxmlformats.org/package/2006/relationships"><Relationship Id="rId9" Type="http://schemas.openxmlformats.org/officeDocument/2006/relationships/tags" Target="../tags/tag286.xml"/><Relationship Id="rId8" Type="http://schemas.openxmlformats.org/officeDocument/2006/relationships/tags" Target="../tags/tag285.xml"/><Relationship Id="rId7" Type="http://schemas.openxmlformats.org/officeDocument/2006/relationships/tags" Target="../tags/tag284.xml"/><Relationship Id="rId6" Type="http://schemas.openxmlformats.org/officeDocument/2006/relationships/tags" Target="../tags/tag283.xml"/><Relationship Id="rId5" Type="http://schemas.openxmlformats.org/officeDocument/2006/relationships/image" Target="../media/image2.jpeg"/><Relationship Id="rId4" Type="http://schemas.openxmlformats.org/officeDocument/2006/relationships/tags" Target="../tags/tag282.xml"/><Relationship Id="rId3" Type="http://schemas.openxmlformats.org/officeDocument/2006/relationships/tags" Target="../tags/tag281.xml"/><Relationship Id="rId2" Type="http://schemas.openxmlformats.org/officeDocument/2006/relationships/tags" Target="../tags/tag280.xml"/><Relationship Id="rId10" Type="http://schemas.openxmlformats.org/officeDocument/2006/relationships/slideLayout" Target="../slideLayouts/slideLayout18.xml"/><Relationship Id="rId1" Type="http://schemas.openxmlformats.org/officeDocument/2006/relationships/tags" Target="../tags/tag279.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295.xml"/><Relationship Id="rId4" Type="http://schemas.openxmlformats.org/officeDocument/2006/relationships/image" Target="../media/image22.png"/><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tags" Target="../tags/tag292.xml"/></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tags" Target="../tags/tag296.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tags" Target="../tags/tag302.xml"/></Relationships>
</file>

<file path=ppt/slides/_rels/slide30.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jpeg"/><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image" Target="../media/image2.jpeg"/><Relationship Id="rId3" Type="http://schemas.openxmlformats.org/officeDocument/2006/relationships/tags" Target="../tags/tag309.xml"/><Relationship Id="rId2" Type="http://schemas.openxmlformats.org/officeDocument/2006/relationships/tags" Target="../tags/tag308.xml"/><Relationship Id="rId13" Type="http://schemas.openxmlformats.org/officeDocument/2006/relationships/slideLayout" Target="../slideLayouts/slideLayout18.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image" Target="../media/image9.jpeg"/><Relationship Id="rId1" Type="http://schemas.openxmlformats.org/officeDocument/2006/relationships/tags" Target="../tags/tag307.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317.xml"/><Relationship Id="rId3" Type="http://schemas.openxmlformats.org/officeDocument/2006/relationships/tags" Target="../tags/tag316.xml"/><Relationship Id="rId2" Type="http://schemas.openxmlformats.org/officeDocument/2006/relationships/tags" Target="../tags/tag315.xml"/><Relationship Id="rId1" Type="http://schemas.openxmlformats.org/officeDocument/2006/relationships/tags" Target="../tags/tag314.xml"/></Relationships>
</file>

<file path=ppt/slides/_rels/slide32.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tags" Target="../tags/tag322.xml"/><Relationship Id="rId5" Type="http://schemas.openxmlformats.org/officeDocument/2006/relationships/tags" Target="../tags/tag321.xml"/><Relationship Id="rId4" Type="http://schemas.openxmlformats.org/officeDocument/2006/relationships/image" Target="../media/image2.jpeg"/><Relationship Id="rId3" Type="http://schemas.openxmlformats.org/officeDocument/2006/relationships/tags" Target="../tags/tag320.xml"/><Relationship Id="rId2" Type="http://schemas.openxmlformats.org/officeDocument/2006/relationships/tags" Target="../tags/tag319.xml"/><Relationship Id="rId13" Type="http://schemas.openxmlformats.org/officeDocument/2006/relationships/slideLayout" Target="../slideLayouts/slideLayout18.xml"/><Relationship Id="rId12" Type="http://schemas.openxmlformats.org/officeDocument/2006/relationships/tags" Target="../tags/tag324.xml"/><Relationship Id="rId11" Type="http://schemas.openxmlformats.org/officeDocument/2006/relationships/tags" Target="../tags/tag323.xml"/><Relationship Id="rId10" Type="http://schemas.openxmlformats.org/officeDocument/2006/relationships/image" Target="../media/image26.png"/><Relationship Id="rId1" Type="http://schemas.openxmlformats.org/officeDocument/2006/relationships/tags" Target="../tags/tag318.xml"/></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tags" Target="../tags/tag326.xml"/><Relationship Id="rId1" Type="http://schemas.openxmlformats.org/officeDocument/2006/relationships/tags" Target="../tags/tag325.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333.xml"/><Relationship Id="rId4" Type="http://schemas.openxmlformats.org/officeDocument/2006/relationships/tags" Target="../tags/tag332.xml"/><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tags" Target="../tags/tag334.xml"/></Relationships>
</file>

<file path=ppt/slides/_rels/slide36.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image" Target="../media/image2.jpeg"/><Relationship Id="rId3" Type="http://schemas.openxmlformats.org/officeDocument/2006/relationships/tags" Target="../tags/tag339.xml"/><Relationship Id="rId2" Type="http://schemas.openxmlformats.org/officeDocument/2006/relationships/tags" Target="../tags/tag338.xml"/><Relationship Id="rId12" Type="http://schemas.openxmlformats.org/officeDocument/2006/relationships/slideLayout" Target="../slideLayouts/slideLayout18.xml"/><Relationship Id="rId11" Type="http://schemas.openxmlformats.org/officeDocument/2006/relationships/tags" Target="../tags/tag342.xml"/><Relationship Id="rId10" Type="http://schemas.openxmlformats.org/officeDocument/2006/relationships/image" Target="../media/image26.png"/><Relationship Id="rId1" Type="http://schemas.openxmlformats.org/officeDocument/2006/relationships/tags" Target="../tags/tag337.xml"/></Relationships>
</file>

<file path=ppt/slides/_rels/slide37.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tags" Target="../tags/tag347.xml"/><Relationship Id="rId5" Type="http://schemas.openxmlformats.org/officeDocument/2006/relationships/tags" Target="../tags/tag346.xml"/><Relationship Id="rId4" Type="http://schemas.openxmlformats.org/officeDocument/2006/relationships/image" Target="../media/image2.jpeg"/><Relationship Id="rId3" Type="http://schemas.openxmlformats.org/officeDocument/2006/relationships/tags" Target="../tags/tag345.xml"/><Relationship Id="rId2" Type="http://schemas.openxmlformats.org/officeDocument/2006/relationships/tags" Target="../tags/tag344.xml"/><Relationship Id="rId12" Type="http://schemas.openxmlformats.org/officeDocument/2006/relationships/slideLayout" Target="../slideLayouts/slideLayout18.xml"/><Relationship Id="rId11" Type="http://schemas.openxmlformats.org/officeDocument/2006/relationships/tags" Target="../tags/tag348.xml"/><Relationship Id="rId10" Type="http://schemas.openxmlformats.org/officeDocument/2006/relationships/image" Target="../media/image26.png"/><Relationship Id="rId1" Type="http://schemas.openxmlformats.org/officeDocument/2006/relationships/tags" Target="../tags/tag343.xml"/></Relationships>
</file>

<file path=ppt/slides/_rels/slide38.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tags" Target="../tags/tag353.xml"/><Relationship Id="rId5" Type="http://schemas.openxmlformats.org/officeDocument/2006/relationships/tags" Target="../tags/tag352.xml"/><Relationship Id="rId4" Type="http://schemas.openxmlformats.org/officeDocument/2006/relationships/image" Target="../media/image2.jpeg"/><Relationship Id="rId3" Type="http://schemas.openxmlformats.org/officeDocument/2006/relationships/tags" Target="../tags/tag351.xml"/><Relationship Id="rId2" Type="http://schemas.openxmlformats.org/officeDocument/2006/relationships/tags" Target="../tags/tag350.xml"/><Relationship Id="rId12" Type="http://schemas.openxmlformats.org/officeDocument/2006/relationships/slideLayout" Target="../slideLayouts/slideLayout18.xml"/><Relationship Id="rId11" Type="http://schemas.openxmlformats.org/officeDocument/2006/relationships/tags" Target="../tags/tag354.xml"/><Relationship Id="rId10" Type="http://schemas.openxmlformats.org/officeDocument/2006/relationships/image" Target="../media/image26.png"/><Relationship Id="rId1" Type="http://schemas.openxmlformats.org/officeDocument/2006/relationships/tags" Target="../tags/tag349.xml"/></Relationships>
</file>

<file path=ppt/slides/_rels/slide39.xml.rels><?xml version="1.0" encoding="UTF-8" standalone="yes"?>
<Relationships xmlns="http://schemas.openxmlformats.org/package/2006/relationships"><Relationship Id="rId9" Type="http://schemas.openxmlformats.org/officeDocument/2006/relationships/tags" Target="../tags/tag362.xml"/><Relationship Id="rId8" Type="http://schemas.openxmlformats.org/officeDocument/2006/relationships/tags" Target="../tags/tag361.xml"/><Relationship Id="rId7" Type="http://schemas.openxmlformats.org/officeDocument/2006/relationships/tags" Target="../tags/tag360.xml"/><Relationship Id="rId6" Type="http://schemas.openxmlformats.org/officeDocument/2006/relationships/tags" Target="../tags/tag359.xml"/><Relationship Id="rId5" Type="http://schemas.openxmlformats.org/officeDocument/2006/relationships/tags" Target="../tags/tag358.xml"/><Relationship Id="rId4" Type="http://schemas.openxmlformats.org/officeDocument/2006/relationships/image" Target="../media/image2.jpeg"/><Relationship Id="rId3" Type="http://schemas.openxmlformats.org/officeDocument/2006/relationships/tags" Target="../tags/tag357.xml"/><Relationship Id="rId2" Type="http://schemas.openxmlformats.org/officeDocument/2006/relationships/tags" Target="../tags/tag356.xml"/><Relationship Id="rId10" Type="http://schemas.openxmlformats.org/officeDocument/2006/relationships/slideLayout" Target="../slideLayouts/slideLayout18.xml"/><Relationship Id="rId1" Type="http://schemas.openxmlformats.org/officeDocument/2006/relationships/tags" Target="../tags/tag355.xml"/></Relationships>
</file>

<file path=ppt/slides/_rels/slide40.xml.rels><?xml version="1.0" encoding="UTF-8" standalone="yes"?>
<Relationships xmlns="http://schemas.openxmlformats.org/package/2006/relationships"><Relationship Id="rId9" Type="http://schemas.openxmlformats.org/officeDocument/2006/relationships/tags" Target="../tags/tag370.xml"/><Relationship Id="rId8" Type="http://schemas.openxmlformats.org/officeDocument/2006/relationships/tags" Target="../tags/tag369.xml"/><Relationship Id="rId7" Type="http://schemas.openxmlformats.org/officeDocument/2006/relationships/tags" Target="../tags/tag368.xml"/><Relationship Id="rId6" Type="http://schemas.openxmlformats.org/officeDocument/2006/relationships/tags" Target="../tags/tag367.xml"/><Relationship Id="rId5" Type="http://schemas.openxmlformats.org/officeDocument/2006/relationships/tags" Target="../tags/tag366.xml"/><Relationship Id="rId4" Type="http://schemas.openxmlformats.org/officeDocument/2006/relationships/image" Target="../media/image2.jpeg"/><Relationship Id="rId3" Type="http://schemas.openxmlformats.org/officeDocument/2006/relationships/tags" Target="../tags/tag365.xml"/><Relationship Id="rId2" Type="http://schemas.openxmlformats.org/officeDocument/2006/relationships/tags" Target="../tags/tag364.xml"/><Relationship Id="rId10" Type="http://schemas.openxmlformats.org/officeDocument/2006/relationships/slideLayout" Target="../slideLayouts/slideLayout18.xml"/><Relationship Id="rId1" Type="http://schemas.openxmlformats.org/officeDocument/2006/relationships/tags" Target="../tags/tag363.xml"/></Relationships>
</file>

<file path=ppt/slides/_rels/slide41.xml.rels><?xml version="1.0" encoding="UTF-8" standalone="yes"?>
<Relationships xmlns="http://schemas.openxmlformats.org/package/2006/relationships"><Relationship Id="rId9" Type="http://schemas.openxmlformats.org/officeDocument/2006/relationships/tags" Target="../tags/tag378.xml"/><Relationship Id="rId8" Type="http://schemas.openxmlformats.org/officeDocument/2006/relationships/tags" Target="../tags/tag377.xml"/><Relationship Id="rId7" Type="http://schemas.openxmlformats.org/officeDocument/2006/relationships/tags" Target="../tags/tag376.xml"/><Relationship Id="rId6" Type="http://schemas.openxmlformats.org/officeDocument/2006/relationships/tags" Target="../tags/tag375.xml"/><Relationship Id="rId5" Type="http://schemas.openxmlformats.org/officeDocument/2006/relationships/tags" Target="../tags/tag374.xml"/><Relationship Id="rId4" Type="http://schemas.openxmlformats.org/officeDocument/2006/relationships/image" Target="../media/image2.jpeg"/><Relationship Id="rId3" Type="http://schemas.openxmlformats.org/officeDocument/2006/relationships/tags" Target="../tags/tag373.xml"/><Relationship Id="rId2" Type="http://schemas.openxmlformats.org/officeDocument/2006/relationships/tags" Target="../tags/tag372.xml"/><Relationship Id="rId10" Type="http://schemas.openxmlformats.org/officeDocument/2006/relationships/slideLayout" Target="../slideLayouts/slideLayout18.xml"/><Relationship Id="rId1" Type="http://schemas.openxmlformats.org/officeDocument/2006/relationships/tags" Target="../tags/tag371.xml"/></Relationships>
</file>

<file path=ppt/slides/_rels/slide42.xml.rels><?xml version="1.0" encoding="UTF-8" standalone="yes"?>
<Relationships xmlns="http://schemas.openxmlformats.org/package/2006/relationships"><Relationship Id="rId9" Type="http://schemas.openxmlformats.org/officeDocument/2006/relationships/tags" Target="../tags/tag386.xml"/><Relationship Id="rId8" Type="http://schemas.openxmlformats.org/officeDocument/2006/relationships/tags" Target="../tags/tag385.xml"/><Relationship Id="rId7" Type="http://schemas.openxmlformats.org/officeDocument/2006/relationships/tags" Target="../tags/tag384.xml"/><Relationship Id="rId6" Type="http://schemas.openxmlformats.org/officeDocument/2006/relationships/tags" Target="../tags/tag383.xml"/><Relationship Id="rId5" Type="http://schemas.openxmlformats.org/officeDocument/2006/relationships/tags" Target="../tags/tag382.xml"/><Relationship Id="rId4" Type="http://schemas.openxmlformats.org/officeDocument/2006/relationships/image" Target="../media/image2.jpeg"/><Relationship Id="rId3" Type="http://schemas.openxmlformats.org/officeDocument/2006/relationships/tags" Target="../tags/tag381.xml"/><Relationship Id="rId2" Type="http://schemas.openxmlformats.org/officeDocument/2006/relationships/tags" Target="../tags/tag380.xml"/><Relationship Id="rId10" Type="http://schemas.openxmlformats.org/officeDocument/2006/relationships/slideLayout" Target="../slideLayouts/slideLayout18.xml"/><Relationship Id="rId1" Type="http://schemas.openxmlformats.org/officeDocument/2006/relationships/tags" Target="../tags/tag379.xml"/></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393.xml"/><Relationship Id="rId7" Type="http://schemas.openxmlformats.org/officeDocument/2006/relationships/tags" Target="../tags/tag392.xml"/><Relationship Id="rId6" Type="http://schemas.openxmlformats.org/officeDocument/2006/relationships/tags" Target="../tags/tag391.xml"/><Relationship Id="rId5" Type="http://schemas.openxmlformats.org/officeDocument/2006/relationships/tags" Target="../tags/tag390.xml"/><Relationship Id="rId4" Type="http://schemas.openxmlformats.org/officeDocument/2006/relationships/image" Target="../media/image2.jpeg"/><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s>
</file>

<file path=ppt/slides/_rels/slide44.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398.xml"/><Relationship Id="rId5" Type="http://schemas.openxmlformats.org/officeDocument/2006/relationships/tags" Target="../tags/tag397.xml"/><Relationship Id="rId4" Type="http://schemas.openxmlformats.org/officeDocument/2006/relationships/image" Target="../media/image2.jpeg"/><Relationship Id="rId3" Type="http://schemas.openxmlformats.org/officeDocument/2006/relationships/tags" Target="../tags/tag396.xml"/><Relationship Id="rId2" Type="http://schemas.openxmlformats.org/officeDocument/2006/relationships/tags" Target="../tags/tag395.xml"/><Relationship Id="rId1" Type="http://schemas.openxmlformats.org/officeDocument/2006/relationships/tags" Target="../tags/tag394.xml"/></Relationships>
</file>

<file path=ppt/slides/_rels/slide45.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403.xml"/><Relationship Id="rId5" Type="http://schemas.openxmlformats.org/officeDocument/2006/relationships/tags" Target="../tags/tag402.xml"/><Relationship Id="rId4" Type="http://schemas.openxmlformats.org/officeDocument/2006/relationships/image" Target="../media/image2.jpeg"/><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406.xml"/><Relationship Id="rId2" Type="http://schemas.openxmlformats.org/officeDocument/2006/relationships/tags" Target="../tags/tag405.xml"/><Relationship Id="rId1" Type="http://schemas.openxmlformats.org/officeDocument/2006/relationships/tags" Target="../tags/tag4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0"/>
            <a:ext cx="12192000" cy="6858000"/>
          </a:xfrm>
          <a:prstGeom prst="rect">
            <a:avLst/>
          </a:prstGeom>
        </p:spPr>
      </p:pic>
      <p:sp>
        <p:nvSpPr>
          <p:cNvPr id="13" name="文本框 12"/>
          <p:cNvSpPr txBox="1"/>
          <p:nvPr/>
        </p:nvSpPr>
        <p:spPr>
          <a:xfrm>
            <a:off x="1103923" y="2760162"/>
            <a:ext cx="5903495" cy="769441"/>
          </a:xfrm>
          <a:prstGeom prst="rect">
            <a:avLst/>
          </a:prstGeom>
          <a:noFill/>
        </p:spPr>
        <p:txBody>
          <a:bodyPr wrap="square" rtlCol="0">
            <a:spAutoFit/>
          </a:bodyPr>
          <a:lstStyle/>
          <a:p>
            <a:r>
              <a:rPr kumimoji="1" lang="zh-CN" altLang="en-US" sz="4400" b="1" spc="300" dirty="0">
                <a:solidFill>
                  <a:schemeClr val="bg1"/>
                </a:solidFill>
                <a:latin typeface="微软雅黑" panose="020B0503020204020204" charset="-122"/>
                <a:ea typeface="微软雅黑" panose="020B0503020204020204" charset="-122"/>
              </a:rPr>
              <a:t>赛区基本信息</a:t>
            </a:r>
            <a:endParaRPr kumimoji="1" lang="zh-CN" altLang="en-US" sz="4400" b="1" spc="300" dirty="0">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1103630" y="3947160"/>
            <a:ext cx="8924290" cy="1198880"/>
          </a:xfrm>
          <a:prstGeom prst="rect">
            <a:avLst/>
          </a:prstGeom>
          <a:noFill/>
        </p:spPr>
        <p:txBody>
          <a:bodyPr wrap="square" rtlCol="0">
            <a:spAutoFit/>
          </a:bodyPr>
          <a:lstStyle/>
          <a:p>
            <a:r>
              <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rPr>
              <a:t>—XX</a:t>
            </a:r>
            <a:r>
              <a:rPr kumimoji="1" lang="zh-CN" altLang="en-US" sz="2400" spc="300" dirty="0">
                <a:solidFill>
                  <a:schemeClr val="bg1"/>
                </a:solidFill>
                <a:latin typeface="微软雅黑" panose="020B0503020204020204" charset="-122"/>
                <a:ea typeface="微软雅黑" panose="020B0503020204020204" charset="-122"/>
                <a:cs typeface="微软雅黑" panose="020B0503020204020204" charset="-122"/>
              </a:rPr>
              <a:t>赛区</a:t>
            </a:r>
            <a:endPar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endParaRPr>
          </a:p>
          <a:p>
            <a:endPar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endParaRPr>
          </a:p>
          <a:p>
            <a:r>
              <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rPr>
              <a:t>2026</a:t>
            </a:r>
            <a:r>
              <a:rPr kumimoji="1" lang="zh-CN" altLang="en-US" sz="2400" spc="300" dirty="0">
                <a:solidFill>
                  <a:schemeClr val="bg1"/>
                </a:solidFill>
                <a:latin typeface="微软雅黑" panose="020B0503020204020204" charset="-122"/>
                <a:ea typeface="微软雅黑" panose="020B0503020204020204" charset="-122"/>
                <a:cs typeface="微软雅黑" panose="020B0503020204020204" charset="-122"/>
              </a:rPr>
              <a:t>年</a:t>
            </a:r>
            <a:r>
              <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rPr>
              <a:t>x</a:t>
            </a:r>
            <a:r>
              <a:rPr kumimoji="1" lang="zh-CN" altLang="en-US" sz="2400" spc="300" dirty="0">
                <a:solidFill>
                  <a:schemeClr val="bg1"/>
                </a:solidFill>
                <a:latin typeface="微软雅黑" panose="020B0503020204020204" charset="-122"/>
                <a:ea typeface="微软雅黑" panose="020B0503020204020204" charset="-122"/>
                <a:cs typeface="微软雅黑" panose="020B0503020204020204" charset="-122"/>
              </a:rPr>
              <a:t>月</a:t>
            </a:r>
            <a:r>
              <a:rPr kumimoji="1" lang="en-US" altLang="zh-CN" sz="2400" spc="300" dirty="0">
                <a:solidFill>
                  <a:schemeClr val="bg1"/>
                </a:solidFill>
                <a:latin typeface="微软雅黑" panose="020B0503020204020204" charset="-122"/>
                <a:ea typeface="微软雅黑" panose="020B0503020204020204" charset="-122"/>
                <a:cs typeface="微软雅黑" panose="020B0503020204020204" charset="-122"/>
              </a:rPr>
              <a:t>x</a:t>
            </a:r>
            <a:r>
              <a:rPr kumimoji="1" lang="zh-CN" altLang="en-US" sz="2400" spc="300" dirty="0">
                <a:solidFill>
                  <a:schemeClr val="bg1"/>
                </a:solidFill>
                <a:latin typeface="微软雅黑" panose="020B0503020204020204" charset="-122"/>
                <a:ea typeface="微软雅黑" panose="020B0503020204020204" charset="-122"/>
                <a:cs typeface="微软雅黑" panose="020B0503020204020204" charset="-122"/>
              </a:rPr>
              <a:t>日</a:t>
            </a:r>
            <a:endParaRPr kumimoji="1" lang="zh-CN" altLang="en-US" sz="2400" spc="300" dirty="0">
              <a:solidFill>
                <a:schemeClr val="bg1"/>
              </a:solidFill>
              <a:latin typeface="Source Han Sans CN Normal" panose="020B0500000000000000" pitchFamily="34" charset="-128"/>
              <a:ea typeface="Source Han Sans CN Normal" panose="020B0500000000000000"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a:solidFill>
                  <a:schemeClr val="tx1">
                    <a:lumMod val="85000"/>
                    <a:lumOff val="15000"/>
                  </a:schemeClr>
                </a:solidFill>
                <a:uFillTx/>
                <a:sym typeface="Arial" panose="020B0604020202090204" pitchFamily="34" charset="0"/>
              </a:rPr>
              <a:t>比赛场地</a:t>
            </a:r>
            <a:endParaRPr>
              <a:solidFill>
                <a:schemeClr val="tx1">
                  <a:lumMod val="85000"/>
                  <a:lumOff val="15000"/>
                </a:schemeClr>
              </a:solidFill>
              <a:uFillTx/>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grpSp>
        <p:nvGrpSpPr>
          <p:cNvPr id="21" name="组合 20"/>
          <p:cNvGrpSpPr/>
          <p:nvPr/>
        </p:nvGrpSpPr>
        <p:grpSpPr>
          <a:xfrm>
            <a:off x="964891" y="1756118"/>
            <a:ext cx="12206605" cy="4379595"/>
            <a:chOff x="1917" y="3076"/>
            <a:chExt cx="19223" cy="6897"/>
          </a:xfrm>
        </p:grpSpPr>
        <p:sp>
          <p:nvSpPr>
            <p:cNvPr id="4" name="文本框 3"/>
            <p:cNvSpPr txBox="1"/>
            <p:nvPr>
              <p:custDataLst>
                <p:tags r:id="rId3"/>
              </p:custDataLst>
            </p:nvPr>
          </p:nvSpPr>
          <p:spPr>
            <a:xfrm>
              <a:off x="1917" y="3076"/>
              <a:ext cx="4795" cy="2082"/>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01</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sp>
          <p:nvSpPr>
            <p:cNvPr id="7" name="文本框 6"/>
            <p:cNvSpPr txBox="1"/>
            <p:nvPr>
              <p:custDataLst>
                <p:tags r:id="rId4"/>
              </p:custDataLst>
            </p:nvPr>
          </p:nvSpPr>
          <p:spPr>
            <a:xfrm>
              <a:off x="2015" y="5217"/>
              <a:ext cx="4795" cy="628"/>
            </a:xfrm>
            <a:prstGeom prst="rect">
              <a:avLst/>
            </a:prstGeom>
            <a:noFill/>
          </p:spPr>
          <p:txBody>
            <a:bodyPr wrap="square" rtlCol="0">
              <a:normAutofit fontScale="95000"/>
            </a:bodyPr>
            <a:lstStyle/>
            <a:p>
              <a:pPr algn="l"/>
              <a:r>
                <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基本情况</a:t>
              </a:r>
              <a:endPar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sp>
          <p:nvSpPr>
            <p:cNvPr id="8" name="文本框 7"/>
            <p:cNvSpPr txBox="1"/>
            <p:nvPr>
              <p:custDataLst>
                <p:tags r:id="rId5"/>
              </p:custDataLst>
            </p:nvPr>
          </p:nvSpPr>
          <p:spPr>
            <a:xfrm>
              <a:off x="2015" y="5845"/>
              <a:ext cx="4795" cy="4058"/>
            </a:xfrm>
            <a:prstGeom prst="rect">
              <a:avLst/>
            </a:prstGeom>
            <a:noFill/>
          </p:spPr>
          <p:txBody>
            <a:bodyPr wrap="square" rtlCol="0">
              <a:normAutofit/>
            </a:bodyPr>
            <a:lstStyle/>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城市情况</a:t>
              </a:r>
              <a:endParaRPr lang="en-US" altLang="zh-CN"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a:lnSpc>
                  <a:spcPct val="130000"/>
                </a:lnSpc>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单位介绍</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场馆名称</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地理位置</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交通</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场馆容量</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办赛经验</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sp>
          <p:nvSpPr>
            <p:cNvPr id="9" name="文本框 8"/>
            <p:cNvSpPr txBox="1"/>
            <p:nvPr>
              <p:custDataLst>
                <p:tags r:id="rId6"/>
              </p:custDataLst>
            </p:nvPr>
          </p:nvSpPr>
          <p:spPr>
            <a:xfrm>
              <a:off x="7493" y="3076"/>
              <a:ext cx="4795" cy="2082"/>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03</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sp>
          <p:nvSpPr>
            <p:cNvPr id="10" name="文本框 9"/>
            <p:cNvSpPr txBox="1"/>
            <p:nvPr>
              <p:custDataLst>
                <p:tags r:id="rId7"/>
              </p:custDataLst>
            </p:nvPr>
          </p:nvSpPr>
          <p:spPr>
            <a:xfrm>
              <a:off x="7493" y="5177"/>
              <a:ext cx="4795" cy="628"/>
            </a:xfrm>
            <a:prstGeom prst="rect">
              <a:avLst/>
            </a:prstGeom>
            <a:noFill/>
          </p:spPr>
          <p:txBody>
            <a:bodyPr wrap="square" rtlCol="0">
              <a:normAutofit fontScale="95000"/>
            </a:bodyPr>
            <a:lstStyle/>
            <a:p>
              <a:pPr algn="l"/>
              <a:r>
                <a:rPr lang="zh-CN" altLang="en-US" sz="2000" b="1">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接待能力</a:t>
              </a:r>
              <a:endParaRPr lang="zh-CN" altLang="en-US" sz="2000" b="1">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sp>
          <p:nvSpPr>
            <p:cNvPr id="26" name="文本框 25"/>
            <p:cNvSpPr txBox="1"/>
            <p:nvPr>
              <p:custDataLst>
                <p:tags r:id="rId8"/>
              </p:custDataLst>
            </p:nvPr>
          </p:nvSpPr>
          <p:spPr>
            <a:xfrm>
              <a:off x="7493" y="5915"/>
              <a:ext cx="4795" cy="4058"/>
            </a:xfrm>
            <a:prstGeom prst="rect">
              <a:avLst/>
            </a:prstGeom>
            <a:noFill/>
          </p:spPr>
          <p:txBody>
            <a:bodyPr wrap="square" rtlCol="0">
              <a:normAutofit/>
            </a:bodyPr>
            <a:lstStyle/>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酒店信息</a:t>
              </a:r>
              <a:endParaRPr lang="en-US" altLang="zh-CN"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sp>
          <p:nvSpPr>
            <p:cNvPr id="11" name="文本框 10"/>
            <p:cNvSpPr txBox="1"/>
            <p:nvPr>
              <p:custDataLst>
                <p:tags r:id="rId9"/>
              </p:custDataLst>
            </p:nvPr>
          </p:nvSpPr>
          <p:spPr>
            <a:xfrm>
              <a:off x="4705" y="3076"/>
              <a:ext cx="4795" cy="2082"/>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02</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sp>
          <p:nvSpPr>
            <p:cNvPr id="12" name="文本框 11"/>
            <p:cNvSpPr txBox="1"/>
            <p:nvPr>
              <p:custDataLst>
                <p:tags r:id="rId10"/>
              </p:custDataLst>
            </p:nvPr>
          </p:nvSpPr>
          <p:spPr>
            <a:xfrm>
              <a:off x="4579" y="5217"/>
              <a:ext cx="4795" cy="628"/>
            </a:xfrm>
            <a:prstGeom prst="rect">
              <a:avLst/>
            </a:prstGeom>
            <a:noFill/>
          </p:spPr>
          <p:txBody>
            <a:bodyPr wrap="square" rtlCol="0">
              <a:normAutofit fontScale="95000"/>
            </a:bodyPr>
            <a:lstStyle/>
            <a:p>
              <a:pPr algn="l"/>
              <a:r>
                <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场地硬件条件</a:t>
              </a:r>
              <a:endPar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sp>
          <p:nvSpPr>
            <p:cNvPr id="13" name="文本框 12"/>
            <p:cNvSpPr txBox="1"/>
            <p:nvPr>
              <p:custDataLst>
                <p:tags r:id="rId11"/>
              </p:custDataLst>
            </p:nvPr>
          </p:nvSpPr>
          <p:spPr>
            <a:xfrm>
              <a:off x="4579" y="5845"/>
              <a:ext cx="4795" cy="4058"/>
            </a:xfrm>
            <a:prstGeom prst="rect">
              <a:avLst/>
            </a:prstGeom>
            <a:noFill/>
          </p:spPr>
          <p:txBody>
            <a:bodyPr wrap="square" rtlCol="0">
              <a:normAutofit/>
            </a:bodyPr>
            <a:lstStyle/>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场地区</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功能用房</a:t>
              </a:r>
              <a:endParaRPr lang="en-US" altLang="zh-CN"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体展</a:t>
              </a:r>
              <a:endParaRPr lang="en-US" altLang="zh-CN"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包厢</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商务</a:t>
              </a:r>
              <a:endParaRPr lang="en-US" altLang="zh-CN"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r>
                <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rPr>
                <a:t>医疗</a:t>
              </a: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a:p>
              <a:pPr fontAlgn="auto">
                <a:lnSpc>
                  <a:spcPct val="130000"/>
                </a:lnSpc>
                <a:spcAft>
                  <a:spcPts val="0"/>
                </a:spcAft>
              </a:pPr>
              <a:endParaRPr lang="zh-CN" altLang="en-US" sz="1600" dirty="0">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cxnSp>
          <p:nvCxnSpPr>
            <p:cNvPr id="15" name="直接连接符 14"/>
            <p:cNvCxnSpPr/>
            <p:nvPr>
              <p:custDataLst>
                <p:tags r:id="rId12"/>
              </p:custDataLst>
            </p:nvPr>
          </p:nvCxnSpPr>
          <p:spPr>
            <a:xfrm flipV="1">
              <a:off x="4208" y="3621"/>
              <a:ext cx="0" cy="6282"/>
            </a:xfrm>
            <a:prstGeom prst="line">
              <a:avLst/>
            </a:prstGeom>
            <a:ln w="12700">
              <a:solidFill>
                <a:schemeClr val="bg1">
                  <a:lumMod val="8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13"/>
              </p:custDataLst>
            </p:nvPr>
          </p:nvCxnSpPr>
          <p:spPr>
            <a:xfrm flipV="1">
              <a:off x="7129" y="3621"/>
              <a:ext cx="0" cy="6282"/>
            </a:xfrm>
            <a:prstGeom prst="line">
              <a:avLst/>
            </a:prstGeom>
            <a:ln w="12700">
              <a:solidFill>
                <a:schemeClr val="bg1">
                  <a:lumMod val="85000"/>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14"/>
              </p:custDataLst>
            </p:nvPr>
          </p:nvCxnSpPr>
          <p:spPr>
            <a:xfrm flipV="1">
              <a:off x="10050" y="3621"/>
              <a:ext cx="0" cy="6282"/>
            </a:xfrm>
            <a:prstGeom prst="line">
              <a:avLst/>
            </a:prstGeom>
            <a:ln w="12700">
              <a:solidFill>
                <a:schemeClr val="bg1">
                  <a:lumMod val="85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custDataLst>
                <p:tags r:id="rId15"/>
              </p:custDataLst>
            </p:nvPr>
          </p:nvSpPr>
          <p:spPr>
            <a:xfrm>
              <a:off x="10281" y="3076"/>
              <a:ext cx="4795" cy="2082"/>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04</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sp>
          <p:nvSpPr>
            <p:cNvPr id="19" name="文本框 18"/>
            <p:cNvSpPr txBox="1"/>
            <p:nvPr>
              <p:custDataLst>
                <p:tags r:id="rId16"/>
              </p:custDataLst>
            </p:nvPr>
          </p:nvSpPr>
          <p:spPr>
            <a:xfrm>
              <a:off x="16345" y="5158"/>
              <a:ext cx="4795" cy="628"/>
            </a:xfrm>
            <a:prstGeom prst="rect">
              <a:avLst/>
            </a:prstGeom>
            <a:noFill/>
          </p:spPr>
          <p:txBody>
            <a:bodyPr wrap="square" rtlCol="0">
              <a:normAutofit fontScale="95000"/>
            </a:bodyPr>
            <a:lstStyle/>
            <a:p>
              <a:pPr algn="l"/>
              <a:r>
                <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其他</a:t>
              </a:r>
              <a:endPar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sp>
          <p:nvSpPr>
            <p:cNvPr id="3" name="文本框 2"/>
            <p:cNvSpPr txBox="1"/>
            <p:nvPr>
              <p:custDataLst>
                <p:tags r:id="rId17"/>
              </p:custDataLst>
            </p:nvPr>
          </p:nvSpPr>
          <p:spPr>
            <a:xfrm>
              <a:off x="15919" y="3139"/>
              <a:ext cx="4795" cy="2082"/>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06</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sp>
          <p:nvSpPr>
            <p:cNvPr id="14" name="文本框 13"/>
            <p:cNvSpPr txBox="1"/>
            <p:nvPr>
              <p:custDataLst>
                <p:tags r:id="rId18"/>
              </p:custDataLst>
            </p:nvPr>
          </p:nvSpPr>
          <p:spPr>
            <a:xfrm>
              <a:off x="10281" y="5190"/>
              <a:ext cx="2184" cy="1366"/>
            </a:xfrm>
            <a:prstGeom prst="rect">
              <a:avLst/>
            </a:prstGeom>
            <a:noFill/>
          </p:spPr>
          <p:txBody>
            <a:bodyPr wrap="square" rtlCol="0">
              <a:normAutofit fontScale="90000"/>
            </a:bodyPr>
            <a:lstStyle/>
            <a:p>
              <a:pPr algn="l"/>
              <a:r>
                <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医疗、安保</a:t>
              </a:r>
              <a:endParaRPr lang="en-US" altLang="zh-CN"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a:p>
              <a:pPr algn="l"/>
              <a:r>
                <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宣传</a:t>
              </a:r>
              <a:endPar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cxnSp>
          <p:nvCxnSpPr>
            <p:cNvPr id="20" name="直接连接符 19"/>
            <p:cNvCxnSpPr/>
            <p:nvPr>
              <p:custDataLst>
                <p:tags r:id="rId19"/>
              </p:custDataLst>
            </p:nvPr>
          </p:nvCxnSpPr>
          <p:spPr>
            <a:xfrm flipV="1">
              <a:off x="12971" y="3621"/>
              <a:ext cx="0" cy="6282"/>
            </a:xfrm>
            <a:prstGeom prst="line">
              <a:avLst/>
            </a:prstGeom>
            <a:ln w="12700">
              <a:solidFill>
                <a:schemeClr val="bg1">
                  <a:lumMod val="85000"/>
                  <a:alpha val="50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22" name="图片 21"/>
          <p:cNvPicPr>
            <a:picLocks noChangeAspect="1"/>
          </p:cNvPicPr>
          <p:nvPr>
            <p:custDataLst>
              <p:tags r:id="rId20"/>
            </p:custDataLst>
          </p:nvPr>
        </p:nvPicPr>
        <p:blipFill rotWithShape="1">
          <a:blip r:embed="rId21"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23" name="文本框 22"/>
          <p:cNvSpPr txBox="1"/>
          <p:nvPr/>
        </p:nvSpPr>
        <p:spPr>
          <a:xfrm>
            <a:off x="8046411" y="3092247"/>
            <a:ext cx="1645918" cy="384721"/>
          </a:xfrm>
          <a:prstGeom prst="rect">
            <a:avLst/>
          </a:prstGeom>
          <a:noFill/>
        </p:spPr>
        <p:txBody>
          <a:bodyPr wrap="square">
            <a:spAutoFit/>
          </a:bodyPr>
          <a:lstStyle/>
          <a:p>
            <a:r>
              <a:rPr lang="zh-CN" altLang="en-US" sz="19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赛区优势政策</a:t>
            </a:r>
            <a:endParaRPr lang="zh-CN" altLang="en-US" sz="19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p:txBody>
      </p:sp>
      <p:sp>
        <p:nvSpPr>
          <p:cNvPr id="24" name="文本框 23"/>
          <p:cNvSpPr txBox="1"/>
          <p:nvPr>
            <p:custDataLst>
              <p:tags r:id="rId22"/>
            </p:custDataLst>
          </p:nvPr>
        </p:nvSpPr>
        <p:spPr>
          <a:xfrm>
            <a:off x="8096577" y="1769714"/>
            <a:ext cx="1370964" cy="1322070"/>
          </a:xfrm>
          <a:prstGeom prst="rect">
            <a:avLst/>
          </a:prstGeom>
          <a:noFill/>
        </p:spPr>
        <p:txBody>
          <a:bodyPr wrap="square" rtlCol="0">
            <a:normAutofit/>
          </a:bodyPr>
          <a:lstStyle/>
          <a:p>
            <a:r>
              <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rPr>
              <a:t>05</a:t>
            </a:r>
            <a:endParaRPr lang="en-US" altLang="zh-CN" sz="8000" b="1" dirty="0">
              <a:solidFill>
                <a:srgbClr val="C00000"/>
              </a:solidFill>
              <a:latin typeface="Arial" panose="020B0604020202090204" pitchFamily="34" charset="0"/>
              <a:ea typeface="微软雅黑" panose="020B0503020204020204" charset="-122"/>
              <a:cs typeface="Arial" panose="020B0604020202090204" pitchFamily="34" charset="0"/>
              <a:sym typeface="Arial" panose="020B0604020202090204" pitchFamily="34" charset="0"/>
            </a:endParaRPr>
          </a:p>
        </p:txBody>
      </p:sp>
      <p:cxnSp>
        <p:nvCxnSpPr>
          <p:cNvPr id="25" name="直接连接符 19"/>
          <p:cNvCxnSpPr/>
          <p:nvPr>
            <p:custDataLst>
              <p:tags r:id="rId23"/>
            </p:custDataLst>
          </p:nvPr>
        </p:nvCxnSpPr>
        <p:spPr>
          <a:xfrm flipV="1">
            <a:off x="9741470" y="2073860"/>
            <a:ext cx="0" cy="3989070"/>
          </a:xfrm>
          <a:prstGeom prst="line">
            <a:avLst/>
          </a:prstGeom>
          <a:ln w="12700">
            <a:solidFill>
              <a:schemeClr val="bg1">
                <a:lumMod val="85000"/>
                <a:alpha val="50000"/>
              </a:schemeClr>
            </a:solidFill>
            <a:prstDash val="dash"/>
          </a:ln>
        </p:spPr>
        <p:style>
          <a:lnRef idx="1">
            <a:schemeClr val="accent1"/>
          </a:lnRef>
          <a:fillRef idx="0">
            <a:schemeClr val="accent1"/>
          </a:fillRef>
          <a:effectRef idx="0">
            <a:schemeClr val="accent1"/>
          </a:effectRef>
          <a:fontRef idx="minor">
            <a:schemeClr val="tx1"/>
          </a:fontRef>
        </p:style>
      </p:cxnSp>
    </p:spTree>
    <p:custDataLst>
      <p:tags r:id="rId2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01 </a:t>
            </a:r>
            <a:r>
              <a:rPr lang="zh-CN" altLang="en-US" dirty="0">
                <a:latin typeface="Arial" panose="020B0604020202090204" pitchFamily="34" charset="0"/>
                <a:sym typeface="Arial" panose="020B0604020202090204" pitchFamily="34" charset="0"/>
              </a:rPr>
              <a:t>基本信息</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511810" y="1623060"/>
            <a:ext cx="7162165" cy="403923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34060" y="1972945"/>
            <a:ext cx="6402070" cy="3587750"/>
          </a:xfrm>
          <a:prstGeom prst="rect">
            <a:avLst/>
          </a:prstGeom>
          <a:noFill/>
        </p:spPr>
        <p:txBody>
          <a:bodyPr wrap="square" rtlCol="0" anchor="t">
            <a:noAutofit/>
          </a:bodyPr>
          <a:lstStyle/>
          <a:p>
            <a:pPr marL="171450" indent="-171450" algn="l">
              <a:lnSpc>
                <a:spcPct val="150000"/>
              </a:lnSpc>
              <a:buClrTx/>
              <a:buSzTx/>
              <a:buFont typeface="Wingdings" panose="05000000000000000000" pitchFamily="2" charset="2"/>
              <a:buChar char="p"/>
            </a:pPr>
            <a:r>
              <a:rPr lang="zh-CN" altLang="en-US" sz="1600" dirty="0">
                <a:latin typeface="+mn-ea"/>
                <a:sym typeface="+mn-ea"/>
              </a:rPr>
              <a:t>申办单位名称：</a:t>
            </a:r>
            <a:r>
              <a:rPr lang="en-US" altLang="zh-CN" sz="1600" dirty="0">
                <a:latin typeface="+mn-ea"/>
                <a:sym typeface="+mn-ea"/>
              </a:rPr>
              <a:t>__________________________________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单位所属地：</a:t>
            </a:r>
            <a:r>
              <a:rPr lang="en-US" altLang="zh-CN" sz="1600" dirty="0">
                <a:latin typeface="+mn-ea"/>
                <a:sym typeface="+mn-ea"/>
              </a:rPr>
              <a:t>________________________________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单位主要联系人、职务及联系方式</a:t>
            </a:r>
            <a:r>
              <a:rPr lang="en-US" altLang="zh-CN" sz="1600" dirty="0">
                <a:latin typeface="+mn-ea"/>
                <a:sym typeface="+mn-ea"/>
              </a:rPr>
              <a:t>：______________________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申办场馆名称：</a:t>
            </a:r>
            <a:r>
              <a:rPr lang="en-US" altLang="zh-CN" sz="1600" dirty="0">
                <a:latin typeface="+mn-ea"/>
                <a:sym typeface="+mn-ea"/>
              </a:rPr>
              <a:t>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场馆地址：</a:t>
            </a:r>
            <a:r>
              <a:rPr lang="en-US" altLang="zh-CN" sz="1600" dirty="0">
                <a:latin typeface="+mn-ea"/>
                <a:sym typeface="+mn-ea"/>
              </a:rPr>
              <a:t>__________________________________</a:t>
            </a:r>
            <a:endParaRPr lang="en-US" altLang="zh-CN" sz="1600" dirty="0">
              <a:latin typeface="+mn-ea"/>
              <a:sym typeface="+mn-ea"/>
            </a:endParaRPr>
          </a:p>
          <a:p>
            <a:pPr marL="171450" indent="-171450">
              <a:lnSpc>
                <a:spcPct val="150000"/>
              </a:lnSpc>
              <a:buFont typeface="Wingdings" panose="05000000000000000000" pitchFamily="2" charset="2"/>
              <a:buChar char="p"/>
            </a:pPr>
            <a:r>
              <a:rPr lang="zh-CN" altLang="en-US" sz="1600" dirty="0">
                <a:latin typeface="+mn-ea"/>
                <a:sym typeface="+mn-ea"/>
              </a:rPr>
              <a:t>场馆运营团队：</a:t>
            </a:r>
            <a:r>
              <a:rPr lang="en-US" altLang="zh-CN" sz="1600" dirty="0">
                <a:latin typeface="+mn-ea"/>
                <a:sym typeface="+mn-ea"/>
              </a:rPr>
              <a:t> _______________________________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赛事运营团队：</a:t>
            </a:r>
            <a:r>
              <a:rPr lang="en-US" altLang="zh-CN" sz="1600" dirty="0">
                <a:latin typeface="+mn-ea"/>
                <a:sym typeface="+mn-ea"/>
              </a:rPr>
              <a:t> 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r>
              <a:rPr lang="zh-CN" altLang="en-US" sz="1600" dirty="0">
                <a:latin typeface="+mn-ea"/>
                <a:sym typeface="+mn-ea"/>
              </a:rPr>
              <a:t>申办单位与赛事运营团队</a:t>
            </a:r>
            <a:r>
              <a:rPr lang="en-US" altLang="zh-CN" sz="1600" dirty="0">
                <a:latin typeface="+mn-ea"/>
                <a:sym typeface="+mn-ea"/>
              </a:rPr>
              <a:t>、</a:t>
            </a:r>
            <a:r>
              <a:rPr lang="zh-CN" altLang="en-US" sz="1600" dirty="0">
                <a:latin typeface="+mn-ea"/>
                <a:sym typeface="+mn-ea"/>
              </a:rPr>
              <a:t>场馆运营团队的关系</a:t>
            </a:r>
            <a:r>
              <a:rPr lang="en-US" altLang="zh-CN" sz="1600" dirty="0">
                <a:latin typeface="+mn-ea"/>
                <a:sym typeface="+mn-ea"/>
              </a:rPr>
              <a:t>：______________________________</a:t>
            </a:r>
            <a:endParaRPr lang="en-US" altLang="zh-CN" sz="1600" dirty="0">
              <a:latin typeface="+mn-ea"/>
              <a:sym typeface="+mn-ea"/>
            </a:endParaRPr>
          </a:p>
          <a:p>
            <a:pPr marL="171450" indent="-171450" algn="l">
              <a:lnSpc>
                <a:spcPct val="150000"/>
              </a:lnSpc>
              <a:buClrTx/>
              <a:buSzTx/>
              <a:buFont typeface="Wingdings" panose="05000000000000000000" pitchFamily="2" charset="2"/>
              <a:buChar char="p"/>
            </a:pPr>
            <a:endParaRPr lang="zh-CN" altLang="en-US" sz="1600" dirty="0">
              <a:highlight>
                <a:srgbClr val="FFFF00"/>
              </a:highlight>
              <a:latin typeface="+mn-ea"/>
              <a:sym typeface="+mn-ea"/>
            </a:endParaRPr>
          </a:p>
        </p:txBody>
      </p:sp>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01 </a:t>
            </a:r>
            <a:r>
              <a:rPr lang="zh-CN" altLang="en-US" dirty="0">
                <a:latin typeface="Arial" panose="020B0604020202090204" pitchFamily="34" charset="0"/>
                <a:sym typeface="Arial" panose="020B0604020202090204" pitchFamily="34" charset="0"/>
              </a:rPr>
              <a:t>基本信息</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3" name="文本框 2"/>
          <p:cNvSpPr txBox="1"/>
          <p:nvPr>
            <p:custDataLst>
              <p:tags r:id="rId5"/>
            </p:custDataLst>
          </p:nvPr>
        </p:nvSpPr>
        <p:spPr>
          <a:xfrm>
            <a:off x="669925" y="1637030"/>
            <a:ext cx="10970895" cy="3872230"/>
          </a:xfrm>
          <a:prstGeom prst="rect">
            <a:avLst/>
          </a:prstGeom>
          <a:noFill/>
        </p:spPr>
        <p:txBody>
          <a:bodyPr wrap="square" rtlCol="0">
            <a:normAutofit/>
          </a:bodyPr>
          <a:lstStyle/>
          <a:p>
            <a:r>
              <a:rPr lang="en-US" altLang="zh-CN" sz="2000"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1.</a:t>
            </a:r>
            <a:r>
              <a:rPr lang="zh-CN" altLang="en-US" sz="2000"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申办单位介绍（包含单位性质、过往办赛经验、政府协调力度、赛事运营团队主要成员相关工作经历介绍、</a:t>
            </a:r>
            <a:r>
              <a:rPr lang="zh-CN" altLang="zh-CN" sz="2000" dirty="0">
                <a:solidFill>
                  <a:schemeClr val="tx1">
                    <a:lumMod val="85000"/>
                    <a:lumOff val="15000"/>
                  </a:schemeClr>
                </a:solidFill>
                <a:latin typeface="Arial" panose="020B0604020202090204" pitchFamily="34" charset="0"/>
                <a:ea typeface="微软雅黑" panose="020B0503020204020204" charset="-122"/>
              </a:rPr>
              <a:t>市场开发及宣传推广能力</a:t>
            </a:r>
            <a:r>
              <a:rPr lang="zh-CN" altLang="en-US" sz="2000" dirty="0">
                <a:solidFill>
                  <a:schemeClr val="tx1">
                    <a:lumMod val="85000"/>
                    <a:lumOff val="15000"/>
                  </a:schemeClr>
                </a:solidFill>
                <a:latin typeface="Arial" panose="020B0604020202090204" pitchFamily="34" charset="0"/>
                <a:ea typeface="微软雅黑" panose="020B0503020204020204" charset="-122"/>
              </a:rPr>
              <a:t>、</a:t>
            </a:r>
            <a:r>
              <a:rPr lang="zh-CN" altLang="zh-CN" sz="2000" dirty="0">
                <a:solidFill>
                  <a:schemeClr val="tx1">
                    <a:lumMod val="85000"/>
                    <a:lumOff val="15000"/>
                  </a:schemeClr>
                </a:solidFill>
                <a:latin typeface="Arial" panose="020B0604020202090204" pitchFamily="34" charset="0"/>
                <a:ea typeface="微软雅黑" panose="020B0503020204020204" charset="-122"/>
              </a:rPr>
              <a:t>外事能力</a:t>
            </a:r>
            <a:r>
              <a:rPr lang="zh-CN" altLang="en-US" sz="2000" dirty="0">
                <a:solidFill>
                  <a:schemeClr val="tx1">
                    <a:lumMod val="85000"/>
                    <a:lumOff val="15000"/>
                  </a:schemeClr>
                </a:solidFill>
                <a:latin typeface="Arial" panose="020B0604020202090204" pitchFamily="34" charset="0"/>
                <a:ea typeface="微软雅黑" panose="020B0503020204020204" charset="-122"/>
              </a:rPr>
              <a:t>、</a:t>
            </a:r>
            <a:r>
              <a:rPr lang="zh-CN" altLang="zh-CN" sz="2000" dirty="0">
                <a:solidFill>
                  <a:schemeClr val="tx1">
                    <a:lumMod val="85000"/>
                    <a:lumOff val="15000"/>
                  </a:schemeClr>
                </a:solidFill>
                <a:latin typeface="Arial" panose="020B0604020202090204" pitchFamily="34" charset="0"/>
                <a:ea typeface="微软雅黑" panose="020B0503020204020204" charset="-122"/>
              </a:rPr>
              <a:t>其他可协调的优势资源等 </a:t>
            </a:r>
            <a:r>
              <a:rPr lang="zh-CN" altLang="en-US" sz="2000"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rPr>
              <a:t>）</a:t>
            </a:r>
            <a:endParaRPr lang="zh-CN" altLang="en-US" sz="2000"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a:p>
            <a:endParaRPr lang="zh-CN" altLang="en-US" sz="2000" b="1" dirty="0">
              <a:solidFill>
                <a:schemeClr val="tx1">
                  <a:lumMod val="85000"/>
                  <a:lumOff val="15000"/>
                </a:schemeClr>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2.</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申办单位赛前一个月是否承接其他大型赛事的计划</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如有请列出</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3.</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拟定赛事组委会参与单位</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4.</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赛事运营单位人员组成及数量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01 </a:t>
            </a:r>
            <a:r>
              <a:rPr lang="zh-CN" altLang="en-US" dirty="0">
                <a:latin typeface="Arial" panose="020B0604020202090204" pitchFamily="34" charset="0"/>
                <a:sym typeface="Arial" panose="020B0604020202090204" pitchFamily="34" charset="0"/>
              </a:rPr>
              <a:t>基本信息</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3" name="文本框 2"/>
          <p:cNvSpPr txBox="1"/>
          <p:nvPr>
            <p:custDataLst>
              <p:tags r:id="rId5"/>
            </p:custDataLst>
          </p:nvPr>
        </p:nvSpPr>
        <p:spPr>
          <a:xfrm>
            <a:off x="669924" y="1637099"/>
            <a:ext cx="10970822" cy="1903939"/>
          </a:xfrm>
          <a:prstGeom prst="rect">
            <a:avLst/>
          </a:prstGeom>
          <a:noFill/>
        </p:spPr>
        <p:txBody>
          <a:bodyPr wrap="square" rtlCol="0">
            <a:normAutofit/>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1.</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场馆运营单位介绍</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申办单位与场馆运营单位的关系</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2.</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a:t>
            </a:r>
            <a:r>
              <a:rPr lang="zh-CN" altLang="en-US" sz="2000" dirty="0">
                <a:latin typeface="Arial" panose="020B0604020202090204" pitchFamily="34" charset="0"/>
                <a:ea typeface="微软雅黑" panose="020B0503020204020204" charset="-122"/>
                <a:sym typeface="Arial" panose="020B0604020202090204" pitchFamily="34" charset="0"/>
              </a:rPr>
              <a:t>赛前一个月是否承接其他大型赛事</a:t>
            </a:r>
            <a:endParaRPr lang="zh-CN" altLang="en-US" sz="2000" dirty="0">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3.</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场馆可使用时间</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需至少赛前</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4</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天</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endPar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algn="l">
              <a:buClrTx/>
              <a:buSzTx/>
              <a:buFontTx/>
            </a:pPr>
            <a:r>
              <a:rPr lang="en-US" altLang="zh-CN" dirty="0">
                <a:solidFill>
                  <a:schemeClr val="tx1">
                    <a:lumMod val="85000"/>
                    <a:lumOff val="15000"/>
                  </a:schemeClr>
                </a:solidFill>
                <a:uFillTx/>
                <a:latin typeface="Arial" panose="020B0604020202090204" pitchFamily="34" charset="0"/>
                <a:sym typeface="Arial" panose="020B0604020202090204" pitchFamily="34" charset="0"/>
              </a:rPr>
              <a:t>01比赛城市-基本情况</a:t>
            </a:r>
            <a:endParaRPr lang="en-US" altLang="zh-CN" dirty="0">
              <a:solidFill>
                <a:schemeClr val="tx1">
                  <a:lumMod val="85000"/>
                  <a:lumOff val="15000"/>
                </a:schemeClr>
              </a:solidFill>
              <a:uFillTx/>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8300"/>
          </a:xfrm>
          <a:prstGeom prst="rect">
            <a:avLst/>
          </a:prstGeom>
          <a:noFill/>
        </p:spPr>
        <p:txBody>
          <a:bodyPr wrap="square" rtlCol="0">
            <a:spAutoFit/>
          </a:bodyPr>
          <a:lstStyle/>
          <a:p>
            <a:r>
              <a:rPr lang="zh-CN" altLang="en-US" b="1" dirty="0">
                <a:solidFill>
                  <a:schemeClr val="tx1">
                    <a:lumMod val="85000"/>
                    <a:lumOff val="15000"/>
                  </a:schemeClr>
                </a:solidFill>
              </a:rPr>
              <a:t>城市基本情况</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城市：</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城市级别：</a:t>
            </a:r>
            <a:endParaRPr 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人口：常住人口</a:t>
            </a:r>
            <a:endParaRPr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交通：机场：</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国际机场</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nSpc>
                <a:spcPct val="150000"/>
              </a:lnSpc>
              <a:buFont typeface="Wingdings" panose="05000000000000000000" pitchFamily="2" charset="2"/>
              <a:buNone/>
            </a:pP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高铁站：</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102" name="图片 101"/>
          <p:cNvPicPr/>
          <p:nvPr/>
        </p:nvPicPr>
        <p:blipFill>
          <a:blip r:embed="rId9"/>
          <a:stretch>
            <a:fillRect/>
          </a:stretch>
        </p:blipFill>
        <p:spPr>
          <a:xfrm>
            <a:off x="6756400" y="2272665"/>
            <a:ext cx="4140835" cy="2767330"/>
          </a:xfrm>
          <a:prstGeom prst="rect">
            <a:avLst/>
          </a:prstGeom>
          <a:noFill/>
          <a:ln w="9525">
            <a:noFill/>
          </a:ln>
        </p:spPr>
      </p:pic>
      <p:sp>
        <p:nvSpPr>
          <p:cNvPr id="7" name="文本框 6"/>
          <p:cNvSpPr txBox="1"/>
          <p:nvPr/>
        </p:nvSpPr>
        <p:spPr>
          <a:xfrm>
            <a:off x="6528100" y="164760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spTree>
    <p:custDataLst>
      <p:tags r:id="rId10"/>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algn="l">
              <a:buClrTx/>
              <a:buSzTx/>
              <a:buFontTx/>
            </a:pPr>
            <a:r>
              <a:rPr lang="en-US" altLang="zh-CN" dirty="0">
                <a:solidFill>
                  <a:schemeClr val="tx1">
                    <a:lumMod val="85000"/>
                    <a:lumOff val="15000"/>
                  </a:schemeClr>
                </a:solidFill>
                <a:uFillTx/>
                <a:latin typeface="Arial" panose="020B0604020202090204" pitchFamily="34" charset="0"/>
                <a:sym typeface="Arial" panose="020B0604020202090204" pitchFamily="34" charset="0"/>
              </a:rPr>
              <a:t>01比赛场地-基本情况</a:t>
            </a:r>
            <a:endParaRPr lang="en-US" altLang="zh-CN" dirty="0">
              <a:solidFill>
                <a:schemeClr val="tx1">
                  <a:lumMod val="85000"/>
                  <a:lumOff val="15000"/>
                </a:schemeClr>
              </a:solidFill>
              <a:uFillTx/>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9332"/>
          </a:xfrm>
          <a:prstGeom prst="rect">
            <a:avLst/>
          </a:prstGeom>
          <a:noFill/>
        </p:spPr>
        <p:txBody>
          <a:bodyPr wrap="square" rtlCol="0">
            <a:spAutoFit/>
          </a:bodyPr>
          <a:lstStyle/>
          <a:p>
            <a:r>
              <a:rPr lang="zh-CN" altLang="en-US" b="1" dirty="0">
                <a:solidFill>
                  <a:schemeClr val="tx1">
                    <a:lumMod val="85000"/>
                    <a:lumOff val="15000"/>
                  </a:schemeClr>
                </a:solidFill>
              </a:rPr>
              <a:t>场馆基本情况</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场馆名称：体育馆</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地址：</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交通：距离国际机场车程 分钟</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Wingdings" panose="05000000000000000000" pitchFamily="2" charset="2"/>
              <a:buNone/>
            </a:pP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距离主申报酒店车程 分钟</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Wingdings" panose="05000000000000000000" pitchFamily="2" charset="2"/>
              <a:buNone/>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距离候选酒店车程</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分钟</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场馆容量：</a:t>
            </a:r>
            <a:r>
              <a:rPr lang="en-US" altLang="zh-CN" sz="1400" dirty="0" err="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xxxxx</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办赛经验：</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场馆室内温度：</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场馆建成时间及翻新时间：</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可为此次赛事使用的档期</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nvSpPr>
        <p:spPr>
          <a:xfrm>
            <a:off x="6476893" y="164760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a:t>
            </a:r>
            <a:endParaRPr lang="zh-CN" altLang="en-US" dirty="0">
              <a:cs typeface="+mn-ea"/>
            </a:endParaRPr>
          </a:p>
        </p:txBody>
      </p:sp>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algn="l">
              <a:buClrTx/>
              <a:buSzTx/>
              <a:buFontTx/>
            </a:pPr>
            <a:r>
              <a:rPr lang="en-US" altLang="zh-CN" dirty="0">
                <a:latin typeface="Arial" panose="020B0604020202090204" pitchFamily="34" charset="0"/>
                <a:sym typeface="Arial" panose="020B0604020202090204" pitchFamily="34" charset="0"/>
              </a:rPr>
              <a:t>0</a:t>
            </a:r>
            <a:r>
              <a:rPr lang="en-US" altLang="zh-CN">
                <a:latin typeface="Arial" panose="020B0604020202090204" pitchFamily="34" charset="0"/>
                <a:sym typeface="Arial" panose="020B0604020202090204" pitchFamily="34" charset="0"/>
              </a:rPr>
              <a:t>1比赛场地-基本情况</a:t>
            </a:r>
            <a:endParaRPr dirty="0">
              <a:latin typeface="Arial" panose="020B0604020202090204" pitchFamily="34" charset="0"/>
              <a:sym typeface="Arial" panose="020B0604020202090204" pitchFamily="34" charset="0"/>
            </a:endParaRPr>
          </a:p>
        </p:txBody>
      </p:sp>
      <p:sp>
        <p:nvSpPr>
          <p:cNvPr id="3" name="文本框 2"/>
          <p:cNvSpPr txBox="1"/>
          <p:nvPr>
            <p:custDataLst>
              <p:tags r:id="rId2"/>
            </p:custDataLst>
          </p:nvPr>
        </p:nvSpPr>
        <p:spPr>
          <a:xfrm>
            <a:off x="669925" y="2030730"/>
            <a:ext cx="4801235" cy="3281045"/>
          </a:xfrm>
          <a:prstGeom prst="rect">
            <a:avLst/>
          </a:prstGeom>
          <a:noFill/>
        </p:spPr>
        <p:txBody>
          <a:bodyPr wrap="square" rtlCol="0">
            <a:normAutofit/>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场馆是否有冠名</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若有需提供含场馆冠名名称的图片</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需提供含座席的全景图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需提供符合竞赛标准灯光下的图片（比赛模式</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篮球模式）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grpSp>
        <p:nvGrpSpPr>
          <p:cNvPr id="4" name="组合 3"/>
          <p:cNvGrpSpPr/>
          <p:nvPr/>
        </p:nvGrpSpPr>
        <p:grpSpPr>
          <a:xfrm>
            <a:off x="6120447" y="2030730"/>
            <a:ext cx="5424805" cy="2169795"/>
            <a:chOff x="9421" y="2666"/>
            <a:chExt cx="7829" cy="2636"/>
          </a:xfrm>
        </p:grpSpPr>
        <p:pic>
          <p:nvPicPr>
            <p:cNvPr id="9" name="图片 8"/>
            <p:cNvPicPr>
              <a:picLocks noChangeAspect="1"/>
            </p:cNvPicPr>
            <p:nvPr/>
          </p:nvPicPr>
          <p:blipFill>
            <a:blip r:embed="rId3"/>
            <a:stretch>
              <a:fillRect/>
            </a:stretch>
          </p:blipFill>
          <p:spPr>
            <a:xfrm>
              <a:off x="13346" y="2666"/>
              <a:ext cx="3905" cy="2637"/>
            </a:xfrm>
            <a:prstGeom prst="rect">
              <a:avLst/>
            </a:prstGeom>
            <a:noFill/>
            <a:ln w="9525">
              <a:noFill/>
            </a:ln>
          </p:spPr>
        </p:pic>
        <p:pic>
          <p:nvPicPr>
            <p:cNvPr id="8" name="图片 7"/>
            <p:cNvPicPr>
              <a:picLocks noChangeAspect="1"/>
            </p:cNvPicPr>
            <p:nvPr/>
          </p:nvPicPr>
          <p:blipFill>
            <a:blip r:embed="rId4"/>
            <a:stretch>
              <a:fillRect/>
            </a:stretch>
          </p:blipFill>
          <p:spPr>
            <a:xfrm>
              <a:off x="9421" y="2666"/>
              <a:ext cx="3925" cy="2618"/>
            </a:xfrm>
            <a:prstGeom prst="rect">
              <a:avLst/>
            </a:prstGeom>
            <a:noFill/>
            <a:ln w="9525">
              <a:noFill/>
            </a:ln>
          </p:spPr>
        </p:pic>
      </p:grpSp>
      <p:sp>
        <p:nvSpPr>
          <p:cNvPr id="7" name="矩形: 圆角 49"/>
          <p:cNvSpPr/>
          <p:nvPr>
            <p:custDataLst>
              <p:tags r:id="rId5"/>
            </p:custDataLst>
          </p:nvPr>
        </p:nvSpPr>
        <p:spPr>
          <a:xfrm>
            <a:off x="526415" y="1817370"/>
            <a:ext cx="4801235" cy="430847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49"/>
          <p:cNvSpPr/>
          <p:nvPr>
            <p:custDataLst>
              <p:tags r:id="rId6"/>
            </p:custDataLst>
          </p:nvPr>
        </p:nvSpPr>
        <p:spPr>
          <a:xfrm>
            <a:off x="5757545" y="1817370"/>
            <a:ext cx="6150610" cy="430847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423601" y="4399068"/>
            <a:ext cx="2705819"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场馆冠名照片（场馆内外）</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12" name="文本框 11"/>
          <p:cNvSpPr txBox="1"/>
          <p:nvPr/>
        </p:nvSpPr>
        <p:spPr>
          <a:xfrm>
            <a:off x="6297478" y="4915844"/>
            <a:ext cx="5441680" cy="646331"/>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场馆坐席照片（全景、全角度，抽拉座椅拉出状态、主席台）</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13" name="文本框 12"/>
          <p:cNvSpPr txBox="1"/>
          <p:nvPr/>
        </p:nvSpPr>
        <p:spPr>
          <a:xfrm>
            <a:off x="6297478" y="5645569"/>
            <a:ext cx="5441680" cy="369332"/>
          </a:xfrm>
          <a:prstGeom prst="rect">
            <a:avLst/>
          </a:prstGeom>
          <a:noFill/>
        </p:spPr>
        <p:txBody>
          <a:bodyPr wrap="square">
            <a:spAutoFit/>
          </a:bodyPr>
          <a:lstStyle/>
          <a:p>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场馆灯光照片（主机位位置向场地拍摄）</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algn="l">
              <a:buClrTx/>
              <a:buSzTx/>
              <a:buFontTx/>
            </a:pPr>
            <a:r>
              <a:rPr lang="en-US" altLang="zh-CN" dirty="0">
                <a:latin typeface="Arial" panose="020B0604020202090204" pitchFamily="34" charset="0"/>
                <a:sym typeface="Arial" panose="020B0604020202090204" pitchFamily="34" charset="0"/>
              </a:rPr>
              <a:t>0</a:t>
            </a:r>
            <a:r>
              <a:rPr lang="en-US" altLang="zh-CN">
                <a:latin typeface="Arial" panose="020B0604020202090204" pitchFamily="34" charset="0"/>
                <a:sym typeface="Arial" panose="020B0604020202090204" pitchFamily="34" charset="0"/>
              </a:rPr>
              <a:t>1比赛场地-基本情况</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5761355" cy="3281045"/>
          </a:xfrm>
          <a:prstGeom prst="rect">
            <a:avLst/>
          </a:prstGeom>
          <a:noFill/>
        </p:spPr>
        <p:txBody>
          <a:bodyPr wrap="square" rtlCol="0">
            <a:normAutofit/>
          </a:bodyPr>
          <a:lstStyle/>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场馆平面图</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分区图</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需提供过往比赛的场馆</a:t>
            </a:r>
            <a:r>
              <a:rPr lang="zh-CN" altLang="en-US" sz="2000" dirty="0">
                <a:latin typeface="Arial" panose="020B0604020202090204" pitchFamily="34" charset="0"/>
                <a:ea typeface="微软雅黑" panose="020B0503020204020204" charset="-122"/>
                <a:sym typeface="Arial" panose="020B0604020202090204" pitchFamily="34" charset="0"/>
              </a:rPr>
              <a:t>平面图</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分区图</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流线图</a:t>
            </a:r>
            <a:endParaRPr lang="zh-CN" altLang="en-US" sz="2000" dirty="0">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球队入口</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工作人员</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媒体入口</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/VIP</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入口</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需至少划分：</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球场区</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球队区</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管理区</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媒体区</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转播区</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款待区</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结合图片介绍各功能分区及功能房</a:t>
            </a:r>
            <a:endParaRPr lang="zh-CN" altLang="en-US" sz="2000" dirty="0">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8" name="矩形: 圆角 49"/>
          <p:cNvSpPr/>
          <p:nvPr>
            <p:custDataLst>
              <p:tags r:id="rId4"/>
            </p:custDataLst>
          </p:nvPr>
        </p:nvSpPr>
        <p:spPr>
          <a:xfrm>
            <a:off x="526415" y="1727200"/>
            <a:ext cx="5569585" cy="439864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latin typeface="Arial" panose="020B0604020202090204" pitchFamily="34" charset="0"/>
                <a:sym typeface="Arial" panose="020B0604020202090204" pitchFamily="34" charset="0"/>
              </a:rPr>
              <a:t>02</a:t>
            </a:r>
            <a:r>
              <a:rPr dirty="0">
                <a:latin typeface="Arial" panose="020B0604020202090204" pitchFamily="34" charset="0"/>
                <a:sym typeface="Arial" panose="020B0604020202090204" pitchFamily="34" charset="0"/>
              </a:rPr>
              <a:t>比赛场地</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场地硬件条件</a:t>
            </a:r>
            <a:endParaRPr sz="3200" dirty="0">
              <a:solidFill>
                <a:schemeClr val="tx1">
                  <a:lumMod val="85000"/>
                  <a:lumOff val="15000"/>
                </a:schemeClr>
              </a:solidFill>
              <a:uFillTx/>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404990" y="1642518"/>
            <a:ext cx="5292000" cy="4248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custDataLst>
              <p:tags r:id="rId6"/>
            </p:custDataLst>
          </p:nvPr>
        </p:nvSpPr>
        <p:spPr>
          <a:xfrm>
            <a:off x="576580" y="1642745"/>
            <a:ext cx="3717290" cy="1796415"/>
          </a:xfrm>
          <a:prstGeom prst="rect">
            <a:avLst/>
          </a:prstGeom>
          <a:noFill/>
        </p:spPr>
        <p:txBody>
          <a:bodyPr wrap="square" rtlCol="0">
            <a:noAutofit/>
          </a:bodyPr>
          <a:lstStyle/>
          <a:p>
            <a:r>
              <a:rPr lang="zh-CN" altLang="en-US" sz="1600" b="1" dirty="0">
                <a:solidFill>
                  <a:schemeClr val="tx1">
                    <a:lumMod val="85000"/>
                    <a:lumOff val="15000"/>
                  </a:schemeClr>
                </a:solidFill>
              </a:rPr>
              <a:t>需提供以下信息和照片</a:t>
            </a:r>
            <a:endParaRPr lang="zh-CN" altLang="en-US" sz="1600" b="1" dirty="0">
              <a:solidFill>
                <a:schemeClr val="tx1">
                  <a:lumMod val="85000"/>
                  <a:lumOff val="15000"/>
                </a:schemeClr>
              </a:solidFill>
            </a:endParaRPr>
          </a:p>
        </p:txBody>
      </p:sp>
      <p:grpSp>
        <p:nvGrpSpPr>
          <p:cNvPr id="31" name="组合 30"/>
          <p:cNvGrpSpPr/>
          <p:nvPr/>
        </p:nvGrpSpPr>
        <p:grpSpPr>
          <a:xfrm>
            <a:off x="6736891" y="1884176"/>
            <a:ext cx="4706444" cy="3695300"/>
            <a:chOff x="11236" y="2979"/>
            <a:chExt cx="6391" cy="4790"/>
          </a:xfrm>
        </p:grpSpPr>
        <p:pic>
          <p:nvPicPr>
            <p:cNvPr id="23" name="图片 22"/>
            <p:cNvPicPr>
              <a:picLocks noChangeAspect="1"/>
            </p:cNvPicPr>
            <p:nvPr/>
          </p:nvPicPr>
          <p:blipFill>
            <a:blip r:embed="rId7"/>
            <a:stretch>
              <a:fillRect/>
            </a:stretch>
          </p:blipFill>
          <p:spPr>
            <a:xfrm>
              <a:off x="11236" y="2979"/>
              <a:ext cx="3194" cy="2394"/>
            </a:xfrm>
            <a:prstGeom prst="rect">
              <a:avLst/>
            </a:prstGeom>
          </p:spPr>
        </p:pic>
        <p:pic>
          <p:nvPicPr>
            <p:cNvPr id="24" name="图片 23"/>
            <p:cNvPicPr>
              <a:picLocks noChangeAspect="1"/>
            </p:cNvPicPr>
            <p:nvPr/>
          </p:nvPicPr>
          <p:blipFill>
            <a:blip r:embed="rId8"/>
            <a:stretch>
              <a:fillRect/>
            </a:stretch>
          </p:blipFill>
          <p:spPr>
            <a:xfrm>
              <a:off x="14430" y="2979"/>
              <a:ext cx="3188" cy="2421"/>
            </a:xfrm>
            <a:prstGeom prst="rect">
              <a:avLst/>
            </a:prstGeom>
          </p:spPr>
        </p:pic>
        <p:pic>
          <p:nvPicPr>
            <p:cNvPr id="29" name="图片 28"/>
            <p:cNvPicPr>
              <a:picLocks noChangeAspect="1"/>
            </p:cNvPicPr>
            <p:nvPr/>
          </p:nvPicPr>
          <p:blipFill>
            <a:blip r:embed="rId9"/>
            <a:stretch>
              <a:fillRect/>
            </a:stretch>
          </p:blipFill>
          <p:spPr>
            <a:xfrm>
              <a:off x="11236" y="5373"/>
              <a:ext cx="3195" cy="2396"/>
            </a:xfrm>
            <a:prstGeom prst="rect">
              <a:avLst/>
            </a:prstGeom>
          </p:spPr>
        </p:pic>
        <p:pic>
          <p:nvPicPr>
            <p:cNvPr id="30" name="图片 29"/>
            <p:cNvPicPr>
              <a:picLocks noChangeAspect="1"/>
            </p:cNvPicPr>
            <p:nvPr/>
          </p:nvPicPr>
          <p:blipFill>
            <a:blip r:embed="rId10"/>
            <a:stretch>
              <a:fillRect/>
            </a:stretch>
          </p:blipFill>
          <p:spPr>
            <a:xfrm>
              <a:off x="14431" y="5373"/>
              <a:ext cx="3196" cy="2397"/>
            </a:xfrm>
            <a:prstGeom prst="rect">
              <a:avLst/>
            </a:prstGeom>
          </p:spPr>
        </p:pic>
      </p:grpSp>
      <p:sp>
        <p:nvSpPr>
          <p:cNvPr id="7" name="文本框 6"/>
          <p:cNvSpPr txBox="1"/>
          <p:nvPr/>
        </p:nvSpPr>
        <p:spPr>
          <a:xfrm>
            <a:off x="6759738" y="1583578"/>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graphicFrame>
        <p:nvGraphicFramePr>
          <p:cNvPr id="3" name="表格 2"/>
          <p:cNvGraphicFramePr/>
          <p:nvPr>
            <p:custDataLst>
              <p:tags r:id="rId11"/>
            </p:custDataLst>
          </p:nvPr>
        </p:nvGraphicFramePr>
        <p:xfrm>
          <a:off x="201295" y="2093595"/>
          <a:ext cx="5894705" cy="2263775"/>
        </p:xfrm>
        <a:graphic>
          <a:graphicData uri="http://schemas.openxmlformats.org/drawingml/2006/table">
            <a:tbl>
              <a:tblPr/>
              <a:tblGrid>
                <a:gridCol w="1393190"/>
                <a:gridCol w="729615"/>
                <a:gridCol w="1170940"/>
                <a:gridCol w="921385"/>
                <a:gridCol w="1679575"/>
              </a:tblGrid>
              <a:tr h="210820">
                <a:tc gridSpan="5">
                  <a:txBody>
                    <a:bodyPr/>
                    <a:lstStyle/>
                    <a:p>
                      <a:pPr algn="ctr" fontAlgn="ctr"/>
                      <a:r>
                        <a:rPr lang="zh-CN" altLang="en-US" sz="1100" b="0" i="0">
                          <a:solidFill>
                            <a:srgbClr val="000000"/>
                          </a:solidFill>
                          <a:latin typeface="宋体" pitchFamily="2" charset="-122"/>
                          <a:ea typeface="宋体" pitchFamily="2" charset="-122"/>
                        </a:rPr>
                        <a:t>比赛馆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88595">
                <a:tc>
                  <a:txBody>
                    <a:bodyPr/>
                    <a:lstStyle/>
                    <a:p>
                      <a:pPr algn="ctr" fontAlgn="ctr"/>
                      <a:r>
                        <a:rPr lang="zh-CN" altLang="en-US" sz="1100" b="0" i="0">
                          <a:solidFill>
                            <a:srgbClr val="000000"/>
                          </a:solidFill>
                          <a:latin typeface="宋体" pitchFamily="2" charset="-122"/>
                          <a:ea typeface="宋体" pitchFamily="2" charset="-122"/>
                        </a:rPr>
                        <a:t>设备</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品牌</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型号</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数量</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备注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22555">
                <a:tc>
                  <a:txBody>
                    <a:bodyPr/>
                    <a:lstStyle/>
                    <a:p>
                      <a:pPr algn="ctr" fontAlgn="ctr"/>
                      <a:r>
                        <a:rPr lang="zh-CN" altLang="en-US" sz="1100" b="0" i="0">
                          <a:solidFill>
                            <a:srgbClr val="000000"/>
                          </a:solidFill>
                          <a:latin typeface="宋体" pitchFamily="2" charset="-122"/>
                          <a:ea typeface="宋体" pitchFamily="2" charset="-122"/>
                        </a:rPr>
                        <a:t>篮架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2">
                  <a:txBody>
                    <a:bodyPr/>
                    <a:lstStyle/>
                    <a:p>
                      <a:pPr algn="ctr" fontAlgn="ctr"/>
                      <a:r>
                        <a:rPr lang="zh-CN" altLang="en-US" sz="900" dirty="0">
                          <a:latin typeface="+mn-ea"/>
                          <a:sym typeface="+mn-ea"/>
                        </a:rPr>
                        <a:t>备用篮架须与主用篮架型号一致</a:t>
                      </a:r>
                      <a:endParaRPr lang="zh-CN" altLang="en-US" sz="900" b="0" i="0" dirty="0">
                        <a:solidFill>
                          <a:srgbClr val="000000"/>
                        </a:solidFill>
                        <a:latin typeface="+mn-ea"/>
                        <a:ea typeface="宋体" pitchFamily="2" charset="-122"/>
                        <a:sym typeface="+mn-ea"/>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35255">
                <a:tc>
                  <a:txBody>
                    <a:bodyPr/>
                    <a:lstStyle/>
                    <a:p>
                      <a:pPr algn="ctr" fontAlgn="ctr"/>
                      <a:r>
                        <a:rPr lang="zh-CN" altLang="en-US" sz="1100" b="0" i="0">
                          <a:solidFill>
                            <a:srgbClr val="000000"/>
                          </a:solidFill>
                          <a:latin typeface="宋体" pitchFamily="2" charset="-122"/>
                          <a:ea typeface="宋体" pitchFamily="2" charset="-122"/>
                        </a:rPr>
                        <a:t>备用篮架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vMerge="1">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计时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记分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地板</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球权显示器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全队犯规显示器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讯响器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记录台灯带</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移动记分牌</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graphicFrame>
        <p:nvGraphicFramePr>
          <p:cNvPr id="4" name="表格 3"/>
          <p:cNvGraphicFramePr/>
          <p:nvPr>
            <p:custDataLst>
              <p:tags r:id="rId12"/>
            </p:custDataLst>
          </p:nvPr>
        </p:nvGraphicFramePr>
        <p:xfrm>
          <a:off x="201295" y="4606290"/>
          <a:ext cx="5894705" cy="1575435"/>
        </p:xfrm>
        <a:graphic>
          <a:graphicData uri="http://schemas.openxmlformats.org/drawingml/2006/table">
            <a:tbl>
              <a:tblPr/>
              <a:tblGrid>
                <a:gridCol w="1151255"/>
                <a:gridCol w="1906905"/>
                <a:gridCol w="1036955"/>
                <a:gridCol w="1799590"/>
              </a:tblGrid>
              <a:tr h="203835">
                <a:tc gridSpan="4">
                  <a:txBody>
                    <a:bodyPr/>
                    <a:lstStyle/>
                    <a:p>
                      <a:pPr algn="ctr" fontAlgn="ctr"/>
                      <a:r>
                        <a:rPr lang="zh-CN" altLang="en-US" sz="1100" b="0" i="0">
                          <a:solidFill>
                            <a:srgbClr val="000000"/>
                          </a:solidFill>
                          <a:latin typeface="宋体" pitchFamily="2" charset="-122"/>
                          <a:ea typeface="宋体" pitchFamily="2" charset="-122"/>
                        </a:rPr>
                        <a:t>比赛馆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79070">
                <a:tc>
                  <a:txBody>
                    <a:bodyPr/>
                    <a:lstStyle/>
                    <a:p>
                      <a:pPr algn="ctr" fontAlgn="ctr"/>
                      <a:r>
                        <a:rPr lang="zh-CN" altLang="en-US" sz="1100" b="0" i="0">
                          <a:solidFill>
                            <a:srgbClr val="000000"/>
                          </a:solidFill>
                          <a:latin typeface="宋体" pitchFamily="2" charset="-122"/>
                          <a:ea typeface="宋体" pitchFamily="2" charset="-122"/>
                        </a:rPr>
                        <a:t>项目</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标准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是否符合标准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备注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7015">
                <a:tc>
                  <a:txBody>
                    <a:bodyPr/>
                    <a:lstStyle/>
                    <a:p>
                      <a:pPr algn="ctr" fontAlgn="ctr"/>
                      <a:r>
                        <a:rPr lang="zh-CN" altLang="en-US" sz="1100" b="0" i="0">
                          <a:solidFill>
                            <a:srgbClr val="000000"/>
                          </a:solidFill>
                          <a:latin typeface="宋体" pitchFamily="2" charset="-122"/>
                          <a:ea typeface="宋体" pitchFamily="2" charset="-122"/>
                        </a:rPr>
                        <a:t>灯光照度</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en-US" altLang="zh-CN" sz="1100" b="0" i="0">
                          <a:solidFill>
                            <a:srgbClr val="000000"/>
                          </a:solidFill>
                          <a:latin typeface="宋体" pitchFamily="2" charset="-122"/>
                          <a:ea typeface="宋体" pitchFamily="2" charset="-122"/>
                        </a:rPr>
                        <a:t>FOP</a:t>
                      </a:r>
                      <a:r>
                        <a:rPr lang="zh-CN" altLang="en-US" sz="1100" b="0" i="0">
                          <a:solidFill>
                            <a:srgbClr val="000000"/>
                          </a:solidFill>
                          <a:latin typeface="宋体" pitchFamily="2" charset="-122"/>
                          <a:ea typeface="宋体" pitchFamily="2" charset="-122"/>
                        </a:rPr>
                        <a:t>区需达到</a:t>
                      </a:r>
                      <a:r>
                        <a:rPr lang="en-US" altLang="zh-CN" sz="1100" b="0" i="0">
                          <a:solidFill>
                            <a:srgbClr val="000000"/>
                          </a:solidFill>
                          <a:latin typeface="宋体" pitchFamily="2" charset="-122"/>
                          <a:ea typeface="宋体" pitchFamily="2" charset="-122"/>
                        </a:rPr>
                        <a:t>1500Lux</a:t>
                      </a: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提供灯光参数或检测报告</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02565">
                <a:tc>
                  <a:txBody>
                    <a:bodyPr/>
                    <a:lstStyle/>
                    <a:p>
                      <a:pPr algn="ctr" fontAlgn="ctr"/>
                      <a:r>
                        <a:rPr lang="zh-CN" altLang="en-US" sz="1100" b="0" i="0">
                          <a:solidFill>
                            <a:srgbClr val="000000"/>
                          </a:solidFill>
                          <a:latin typeface="宋体" pitchFamily="2" charset="-122"/>
                          <a:ea typeface="宋体" pitchFamily="2" charset="-122"/>
                        </a:rPr>
                        <a:t>空调</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室内温度可维持在</a:t>
                      </a:r>
                      <a:r>
                        <a:rPr lang="en-US" altLang="zh-CN" sz="1100" b="0" i="0">
                          <a:solidFill>
                            <a:srgbClr val="000000"/>
                          </a:solidFill>
                          <a:latin typeface="宋体" pitchFamily="2" charset="-122"/>
                          <a:ea typeface="宋体" pitchFamily="2" charset="-122"/>
                        </a:rPr>
                        <a:t>22-25</a:t>
                      </a:r>
                      <a:r>
                        <a:rPr lang="zh-CN" altLang="en-US" sz="1100" b="0" i="0">
                          <a:solidFill>
                            <a:srgbClr val="000000"/>
                          </a:solidFill>
                          <a:latin typeface="宋体" pitchFamily="2" charset="-122"/>
                          <a:ea typeface="宋体" pitchFamily="2" charset="-122"/>
                        </a:rPr>
                        <a:t>度</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提供空调系统翻新时间</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26060">
                <a:tc>
                  <a:txBody>
                    <a:bodyPr/>
                    <a:lstStyle/>
                    <a:p>
                      <a:pPr algn="ctr" fontAlgn="ctr"/>
                      <a:r>
                        <a:rPr lang="zh-CN" altLang="en-US" sz="1100" b="0" i="0">
                          <a:solidFill>
                            <a:srgbClr val="000000"/>
                          </a:solidFill>
                          <a:latin typeface="宋体" pitchFamily="2" charset="-122"/>
                          <a:ea typeface="宋体" pitchFamily="2" charset="-122"/>
                        </a:rPr>
                        <a:t>电力系统</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应有一主一备电源供应</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1610">
                <a:tc>
                  <a:txBody>
                    <a:bodyPr/>
                    <a:lstStyle/>
                    <a:p>
                      <a:pPr algn="ctr" fontAlgn="ctr"/>
                      <a:r>
                        <a:rPr lang="zh-CN" altLang="en-US" sz="1100" b="0" i="0">
                          <a:solidFill>
                            <a:srgbClr val="000000"/>
                          </a:solidFill>
                          <a:latin typeface="宋体" pitchFamily="2" charset="-122"/>
                          <a:ea typeface="宋体" pitchFamily="2" charset="-122"/>
                        </a:rPr>
                        <a:t>网络</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须配置不低于</a:t>
                      </a:r>
                      <a:r>
                        <a:rPr lang="en-US" altLang="zh-CN" sz="1100" b="0" i="0">
                          <a:solidFill>
                            <a:srgbClr val="000000"/>
                          </a:solidFill>
                          <a:latin typeface="宋体" pitchFamily="2" charset="-122"/>
                          <a:ea typeface="宋体" pitchFamily="2" charset="-122"/>
                        </a:rPr>
                        <a:t>500M</a:t>
                      </a:r>
                      <a:r>
                        <a:rPr lang="zh-CN" altLang="en-US" sz="1100" b="0" i="0">
                          <a:solidFill>
                            <a:srgbClr val="000000"/>
                          </a:solidFill>
                          <a:latin typeface="宋体" pitchFamily="2" charset="-122"/>
                          <a:ea typeface="宋体" pitchFamily="2" charset="-122"/>
                        </a:rPr>
                        <a:t>的有线或无线网络</a:t>
                      </a:r>
                      <a:r>
                        <a:rPr lang="en-US" altLang="zh-CN" sz="1100" b="0" i="0">
                          <a:solidFill>
                            <a:srgbClr val="000000"/>
                          </a:solidFill>
                          <a:latin typeface="宋体" pitchFamily="2" charset="-122"/>
                          <a:ea typeface="宋体" pitchFamily="2" charset="-122"/>
                        </a:rPr>
                        <a:t>，</a:t>
                      </a:r>
                      <a:r>
                        <a:rPr lang="zh-CN" altLang="en-US" sz="1100">
                          <a:solidFill>
                            <a:srgbClr val="000000"/>
                          </a:solidFill>
                          <a:latin typeface="宋体" pitchFamily="2" charset="-122"/>
                          <a:ea typeface="宋体" pitchFamily="2" charset="-122"/>
                          <a:sym typeface="+mn-ea"/>
                        </a:rPr>
                        <a:t>特定区域需提供非限制性网络</a:t>
                      </a: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ustDataLst>
      <p:tags r:id="rId1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custDataLst>
              <p:tags r:id="rId1"/>
            </p:custDataLst>
          </p:nvPr>
        </p:nvSpPr>
        <p:spPr>
          <a:xfrm>
            <a:off x="553085" y="1507490"/>
            <a:ext cx="5008880" cy="2320925"/>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latin typeface="Arial" panose="020B0604020202090204" pitchFamily="34" charset="0"/>
                <a:sym typeface="Arial" panose="020B0604020202090204" pitchFamily="34" charset="0"/>
              </a:rPr>
              <a:t>02</a:t>
            </a:r>
            <a:r>
              <a:rPr dirty="0">
                <a:solidFill>
                  <a:schemeClr val="tx1">
                    <a:lumMod val="85000"/>
                    <a:lumOff val="15000"/>
                  </a:schemeClr>
                </a:solidFill>
                <a:uFillTx/>
                <a:latin typeface="Arial" panose="020B0604020202090204" pitchFamily="34" charset="0"/>
                <a:sym typeface="Arial" panose="020B0604020202090204" pitchFamily="34" charset="0"/>
              </a:rPr>
              <a:t>比赛场地</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场地硬件条件</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3"/>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custDataLst>
              <p:tags r:id="rId7"/>
            </p:custDataLst>
          </p:nvPr>
        </p:nvSpPr>
        <p:spPr>
          <a:xfrm>
            <a:off x="553085" y="3958025"/>
            <a:ext cx="5008880" cy="256914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l">
              <a:lnSpc>
                <a:spcPct val="150000"/>
              </a:lnSpc>
              <a:buClrTx/>
              <a:buSzTx/>
              <a:buFont typeface="Wingdings" panose="05000000000000000000" pitchFamily="2" charset="2"/>
              <a:buChar char="p"/>
            </a:pPr>
            <a:endParaRPr lang="zh-CN" altLang="en-US" sz="1200" dirty="0">
              <a:solidFill>
                <a:schemeClr val="tx1">
                  <a:lumMod val="85000"/>
                  <a:lumOff val="15000"/>
                </a:schemeClr>
              </a:solidFill>
            </a:endParaRPr>
          </a:p>
        </p:txBody>
      </p:sp>
      <p:sp>
        <p:nvSpPr>
          <p:cNvPr id="45" name="文本框 44"/>
          <p:cNvSpPr txBox="1"/>
          <p:nvPr>
            <p:custDataLst>
              <p:tags r:id="rId8"/>
            </p:custDataLst>
          </p:nvPr>
        </p:nvSpPr>
        <p:spPr>
          <a:xfrm>
            <a:off x="679450" y="1959957"/>
            <a:ext cx="4790440" cy="1444691"/>
          </a:xfrm>
          <a:prstGeom prst="rect">
            <a:avLst/>
          </a:prstGeom>
          <a:noFill/>
        </p:spPr>
        <p:txBody>
          <a:bodyPr wrap="square">
            <a:spAutoFit/>
          </a:bodyPr>
          <a:lstStyle/>
          <a:p>
            <a:pPr marL="171450" indent="-171450">
              <a:lnSpc>
                <a:spcPct val="150000"/>
              </a:lnSpc>
              <a:buFont typeface="Wingdings" panose="05000000000000000000" pitchFamily="2" charset="2"/>
              <a:buChar char="p"/>
            </a:pPr>
            <a:r>
              <a:rPr lang="zh-CN" altLang="en-US" sz="1200" dirty="0">
                <a:solidFill>
                  <a:schemeClr val="tx1">
                    <a:lumMod val="85000"/>
                    <a:lumOff val="15000"/>
                  </a:schemeClr>
                </a:solidFill>
                <a:latin typeface="+mn-ea"/>
                <a:sym typeface="+mn-ea"/>
              </a:rPr>
              <a:t>功能用房种类、数量</a:t>
            </a:r>
            <a:endParaRPr lang="zh-CN" altLang="en-US" sz="1200" dirty="0">
              <a:solidFill>
                <a:schemeClr val="tx1">
                  <a:lumMod val="85000"/>
                  <a:lumOff val="15000"/>
                </a:schemeClr>
              </a:solidFill>
              <a:latin typeface="+mn-ea"/>
              <a:sym typeface="+mn-ea"/>
            </a:endParaRPr>
          </a:p>
          <a:p>
            <a:pPr marL="171450" indent="-171450">
              <a:lnSpc>
                <a:spcPct val="150000"/>
              </a:lnSpc>
              <a:buFont typeface="Wingdings" panose="05000000000000000000" pitchFamily="2" charset="2"/>
              <a:buChar char="p"/>
            </a:pPr>
            <a:r>
              <a:rPr lang="zh-CN" altLang="en-US" sz="1200" dirty="0">
                <a:solidFill>
                  <a:schemeClr val="tx1">
                    <a:lumMod val="85000"/>
                    <a:lumOff val="15000"/>
                  </a:schemeClr>
                </a:solidFill>
                <a:latin typeface="+mn-ea"/>
                <a:sym typeface="+mn-ea"/>
              </a:rPr>
              <a:t>是否有力量房；</a:t>
            </a:r>
            <a:endParaRPr lang="zh-CN" altLang="en-US" sz="1200" dirty="0">
              <a:solidFill>
                <a:schemeClr val="tx1">
                  <a:lumMod val="85000"/>
                  <a:lumOff val="15000"/>
                </a:schemeClr>
              </a:solidFill>
              <a:latin typeface="+mn-ea"/>
              <a:sym typeface="+mn-ea"/>
            </a:endParaRPr>
          </a:p>
          <a:p>
            <a:pPr marL="171450" indent="-171450">
              <a:lnSpc>
                <a:spcPct val="150000"/>
              </a:lnSpc>
              <a:buFont typeface="Wingdings" panose="05000000000000000000" pitchFamily="2" charset="2"/>
              <a:buChar char="p"/>
            </a:pPr>
            <a:r>
              <a:rPr lang="zh-CN" altLang="en-US" sz="1200" dirty="0">
                <a:solidFill>
                  <a:schemeClr val="tx1">
                    <a:lumMod val="85000"/>
                    <a:lumOff val="15000"/>
                  </a:schemeClr>
                </a:solidFill>
                <a:latin typeface="+mn-ea"/>
                <a:sym typeface="+mn-ea"/>
              </a:rPr>
              <a:t>是否有环廊展位；</a:t>
            </a:r>
            <a:endParaRPr lang="en-US" altLang="zh-CN" sz="1200" dirty="0">
              <a:solidFill>
                <a:schemeClr val="tx1">
                  <a:lumMod val="85000"/>
                  <a:lumOff val="15000"/>
                </a:schemeClr>
              </a:solidFill>
              <a:latin typeface="+mn-ea"/>
              <a:sym typeface="+mn-ea"/>
            </a:endParaRPr>
          </a:p>
          <a:p>
            <a:pPr marL="171450" indent="-171450">
              <a:lnSpc>
                <a:spcPct val="150000"/>
              </a:lnSpc>
              <a:buFont typeface="Wingdings" panose="05000000000000000000" pitchFamily="2" charset="2"/>
              <a:buChar char="p"/>
            </a:pPr>
            <a:r>
              <a:rPr lang="zh-CN" altLang="en-US" sz="1200" dirty="0">
                <a:solidFill>
                  <a:schemeClr val="tx1">
                    <a:lumMod val="85000"/>
                    <a:lumOff val="15000"/>
                  </a:schemeClr>
                </a:solidFill>
                <a:latin typeface="+mn-ea"/>
                <a:sym typeface="+mn-ea"/>
              </a:rPr>
              <a:t>场馆须配备不低于</a:t>
            </a:r>
            <a:r>
              <a:rPr lang="en-US" altLang="zh-CN" sz="1200" dirty="0">
                <a:solidFill>
                  <a:schemeClr val="tx1">
                    <a:lumMod val="85000"/>
                    <a:lumOff val="15000"/>
                  </a:schemeClr>
                </a:solidFill>
                <a:latin typeface="+mn-ea"/>
                <a:sym typeface="+mn-ea"/>
              </a:rPr>
              <a:t>500M</a:t>
            </a:r>
            <a:r>
              <a:rPr lang="zh-CN" altLang="en-US" sz="1200" dirty="0">
                <a:solidFill>
                  <a:schemeClr val="tx1">
                    <a:lumMod val="85000"/>
                    <a:lumOff val="15000"/>
                  </a:schemeClr>
                </a:solidFill>
                <a:latin typeface="+mn-ea"/>
                <a:sym typeface="+mn-ea"/>
              </a:rPr>
              <a:t>的有线或无线网络</a:t>
            </a:r>
            <a:endParaRPr lang="en-US" altLang="zh-CN" sz="1200" dirty="0">
              <a:solidFill>
                <a:schemeClr val="tx1">
                  <a:lumMod val="85000"/>
                  <a:lumOff val="15000"/>
                </a:schemeClr>
              </a:solidFill>
              <a:latin typeface="+mn-ea"/>
              <a:sym typeface="+mn-ea"/>
            </a:endParaRPr>
          </a:p>
          <a:p>
            <a:pPr marL="171450" indent="-171450">
              <a:lnSpc>
                <a:spcPct val="150000"/>
              </a:lnSpc>
              <a:buFont typeface="Wingdings" panose="05000000000000000000" pitchFamily="2" charset="2"/>
              <a:buChar char="p"/>
            </a:pPr>
            <a:r>
              <a:rPr lang="zh-CN" altLang="en-US" sz="1200" b="1" dirty="0">
                <a:solidFill>
                  <a:srgbClr val="FF0000"/>
                </a:solidFill>
                <a:latin typeface="+mn-ea"/>
                <a:sym typeface="+mn-ea"/>
              </a:rPr>
              <a:t>过往比赛分区及人员流线图</a:t>
            </a:r>
            <a:endParaRPr lang="zh-CN" altLang="en-US" sz="1200" b="1" dirty="0">
              <a:solidFill>
                <a:srgbClr val="FF0000"/>
              </a:solidFill>
              <a:latin typeface="+mn-ea"/>
              <a:sym typeface="+mn-ea"/>
            </a:endParaRPr>
          </a:p>
        </p:txBody>
      </p:sp>
      <p:sp>
        <p:nvSpPr>
          <p:cNvPr id="9" name="文本框 8"/>
          <p:cNvSpPr txBox="1"/>
          <p:nvPr>
            <p:custDataLst>
              <p:tags r:id="rId9"/>
            </p:custDataLst>
          </p:nvPr>
        </p:nvSpPr>
        <p:spPr>
          <a:xfrm>
            <a:off x="679141" y="4072264"/>
            <a:ext cx="1541454" cy="232401"/>
          </a:xfrm>
          <a:prstGeom prst="rect">
            <a:avLst/>
          </a:prstGeom>
          <a:noFill/>
        </p:spPr>
        <p:txBody>
          <a:bodyPr wrap="square" rtlCol="0">
            <a:noAutofit/>
          </a:bodyPr>
          <a:lstStyle/>
          <a:p>
            <a:r>
              <a:rPr lang="zh-CN" altLang="en-US" sz="1600" b="1" dirty="0">
                <a:solidFill>
                  <a:schemeClr val="tx1">
                    <a:lumMod val="85000"/>
                    <a:lumOff val="15000"/>
                  </a:schemeClr>
                </a:solidFill>
              </a:rPr>
              <a:t>实际情况：</a:t>
            </a:r>
            <a:endParaRPr lang="zh-CN" altLang="en-US" sz="1600" b="1" dirty="0">
              <a:solidFill>
                <a:schemeClr val="tx1">
                  <a:lumMod val="85000"/>
                  <a:lumOff val="15000"/>
                </a:schemeClr>
              </a:solidFill>
            </a:endParaRPr>
          </a:p>
        </p:txBody>
      </p:sp>
      <p:sp>
        <p:nvSpPr>
          <p:cNvPr id="10" name="文本框 9"/>
          <p:cNvSpPr txBox="1"/>
          <p:nvPr>
            <p:custDataLst>
              <p:tags r:id="rId10"/>
            </p:custDataLst>
          </p:nvPr>
        </p:nvSpPr>
        <p:spPr>
          <a:xfrm>
            <a:off x="669925" y="4394200"/>
            <a:ext cx="4799965" cy="1941830"/>
          </a:xfrm>
          <a:prstGeom prst="rect">
            <a:avLst/>
          </a:prstGeom>
          <a:noFill/>
        </p:spPr>
        <p:txBody>
          <a:bodyPr wrap="square">
            <a:noAutofit/>
          </a:bodyPr>
          <a:lstStyle/>
          <a:p>
            <a:pPr marL="171450" indent="-171450">
              <a:lnSpc>
                <a:spcPct val="150000"/>
              </a:lnSpc>
              <a:buFont typeface="Wingdings" panose="05000000000000000000" pitchFamily="2" charset="2"/>
              <a:buChar char="p"/>
            </a:pPr>
            <a:endParaRPr lang="zh-CN" altLang="en-US" sz="1200" dirty="0">
              <a:solidFill>
                <a:schemeClr val="tx1"/>
              </a:solidFill>
              <a:latin typeface="+mn-ea"/>
            </a:endParaRPr>
          </a:p>
        </p:txBody>
      </p:sp>
      <p:sp>
        <p:nvSpPr>
          <p:cNvPr id="28" name="文本框 27"/>
          <p:cNvSpPr txBox="1"/>
          <p:nvPr>
            <p:custDataLst>
              <p:tags r:id="rId11"/>
            </p:custDataLst>
          </p:nvPr>
        </p:nvSpPr>
        <p:spPr>
          <a:xfrm>
            <a:off x="670251" y="1637099"/>
            <a:ext cx="2472267" cy="338554"/>
          </a:xfrm>
          <a:prstGeom prst="rect">
            <a:avLst/>
          </a:prstGeom>
          <a:noFill/>
        </p:spPr>
        <p:txBody>
          <a:bodyPr wrap="square" rtlCol="0">
            <a:spAutoFit/>
          </a:bodyPr>
          <a:lstStyle/>
          <a:p>
            <a:r>
              <a:rPr lang="zh-CN" altLang="en-US" sz="1600" b="1" dirty="0">
                <a:solidFill>
                  <a:schemeClr val="tx1">
                    <a:lumMod val="85000"/>
                    <a:lumOff val="15000"/>
                  </a:schemeClr>
                </a:solidFill>
              </a:rPr>
              <a:t>场地硬件标准：</a:t>
            </a:r>
            <a:endParaRPr lang="zh-CN" altLang="en-US" sz="1600" b="1" dirty="0">
              <a:solidFill>
                <a:schemeClr val="tx1">
                  <a:lumMod val="85000"/>
                  <a:lumOff val="15000"/>
                </a:schemeClr>
              </a:solidFill>
            </a:endParaRPr>
          </a:p>
        </p:txBody>
      </p:sp>
      <p:grpSp>
        <p:nvGrpSpPr>
          <p:cNvPr id="32" name="组合 31"/>
          <p:cNvGrpSpPr/>
          <p:nvPr/>
        </p:nvGrpSpPr>
        <p:grpSpPr>
          <a:xfrm>
            <a:off x="6315959" y="1795780"/>
            <a:ext cx="5196900" cy="4552950"/>
            <a:chOff x="10309" y="3111"/>
            <a:chExt cx="6382" cy="7170"/>
          </a:xfrm>
        </p:grpSpPr>
        <p:pic>
          <p:nvPicPr>
            <p:cNvPr id="23" name="图片 22"/>
            <p:cNvPicPr>
              <a:picLocks noChangeAspect="1"/>
            </p:cNvPicPr>
            <p:nvPr/>
          </p:nvPicPr>
          <p:blipFill>
            <a:blip r:embed="rId12"/>
            <a:stretch>
              <a:fillRect/>
            </a:stretch>
          </p:blipFill>
          <p:spPr>
            <a:xfrm>
              <a:off x="13503" y="5502"/>
              <a:ext cx="3187" cy="2390"/>
            </a:xfrm>
            <a:prstGeom prst="rect">
              <a:avLst/>
            </a:prstGeom>
          </p:spPr>
        </p:pic>
        <p:grpSp>
          <p:nvGrpSpPr>
            <p:cNvPr id="31" name="组合 30"/>
            <p:cNvGrpSpPr/>
            <p:nvPr/>
          </p:nvGrpSpPr>
          <p:grpSpPr>
            <a:xfrm>
              <a:off x="10309" y="3111"/>
              <a:ext cx="6382" cy="7171"/>
              <a:chOff x="10309" y="3111"/>
              <a:chExt cx="6382" cy="7171"/>
            </a:xfrm>
          </p:grpSpPr>
          <p:grpSp>
            <p:nvGrpSpPr>
              <p:cNvPr id="22" name="组合 21"/>
              <p:cNvGrpSpPr/>
              <p:nvPr/>
            </p:nvGrpSpPr>
            <p:grpSpPr>
              <a:xfrm>
                <a:off x="10309" y="3111"/>
                <a:ext cx="6382" cy="4784"/>
                <a:chOff x="11236" y="5373"/>
                <a:chExt cx="6382" cy="4784"/>
              </a:xfrm>
            </p:grpSpPr>
            <p:pic>
              <p:nvPicPr>
                <p:cNvPr id="25" name="图片 24"/>
                <p:cNvPicPr>
                  <a:picLocks noChangeAspect="1"/>
                </p:cNvPicPr>
                <p:nvPr/>
              </p:nvPicPr>
              <p:blipFill>
                <a:blip r:embed="rId13"/>
                <a:stretch>
                  <a:fillRect/>
                </a:stretch>
              </p:blipFill>
              <p:spPr>
                <a:xfrm>
                  <a:off x="11236" y="5373"/>
                  <a:ext cx="3187" cy="2390"/>
                </a:xfrm>
                <a:prstGeom prst="rect">
                  <a:avLst/>
                </a:prstGeom>
              </p:spPr>
            </p:pic>
            <p:pic>
              <p:nvPicPr>
                <p:cNvPr id="26" name="图片 25"/>
                <p:cNvPicPr>
                  <a:picLocks noChangeAspect="1"/>
                </p:cNvPicPr>
                <p:nvPr/>
              </p:nvPicPr>
              <p:blipFill>
                <a:blip r:embed="rId14"/>
                <a:stretch>
                  <a:fillRect/>
                </a:stretch>
              </p:blipFill>
              <p:spPr>
                <a:xfrm>
                  <a:off x="14430" y="5373"/>
                  <a:ext cx="3188" cy="2391"/>
                </a:xfrm>
                <a:prstGeom prst="rect">
                  <a:avLst/>
                </a:prstGeom>
              </p:spPr>
            </p:pic>
            <p:pic>
              <p:nvPicPr>
                <p:cNvPr id="21" name="图片 20"/>
                <p:cNvPicPr>
                  <a:picLocks noChangeAspect="1"/>
                </p:cNvPicPr>
                <p:nvPr/>
              </p:nvPicPr>
              <p:blipFill>
                <a:blip r:embed="rId15"/>
                <a:stretch>
                  <a:fillRect/>
                </a:stretch>
              </p:blipFill>
              <p:spPr>
                <a:xfrm>
                  <a:off x="11236" y="7763"/>
                  <a:ext cx="3194" cy="2395"/>
                </a:xfrm>
                <a:prstGeom prst="rect">
                  <a:avLst/>
                </a:prstGeom>
              </p:spPr>
            </p:pic>
          </p:grpSp>
          <p:pic>
            <p:nvPicPr>
              <p:cNvPr id="24" name="图片 23"/>
              <p:cNvPicPr>
                <a:picLocks noChangeAspect="1"/>
              </p:cNvPicPr>
              <p:nvPr/>
            </p:nvPicPr>
            <p:blipFill>
              <a:blip r:embed="rId16"/>
              <a:stretch>
                <a:fillRect/>
              </a:stretch>
            </p:blipFill>
            <p:spPr>
              <a:xfrm>
                <a:off x="10309" y="7892"/>
                <a:ext cx="3187" cy="2390"/>
              </a:xfrm>
              <a:prstGeom prst="rect">
                <a:avLst/>
              </a:prstGeom>
            </p:spPr>
          </p:pic>
          <p:pic>
            <p:nvPicPr>
              <p:cNvPr id="29" name="图片 28"/>
              <p:cNvPicPr>
                <a:picLocks noChangeAspect="1"/>
              </p:cNvPicPr>
              <p:nvPr/>
            </p:nvPicPr>
            <p:blipFill>
              <a:blip r:embed="rId17"/>
              <a:stretch>
                <a:fillRect/>
              </a:stretch>
            </p:blipFill>
            <p:spPr>
              <a:xfrm>
                <a:off x="13496" y="7831"/>
                <a:ext cx="3194" cy="2449"/>
              </a:xfrm>
              <a:prstGeom prst="rect">
                <a:avLst/>
              </a:prstGeom>
            </p:spPr>
          </p:pic>
        </p:grpSp>
      </p:grpSp>
      <p:sp>
        <p:nvSpPr>
          <p:cNvPr id="3" name="文本框 2"/>
          <p:cNvSpPr txBox="1"/>
          <p:nvPr/>
        </p:nvSpPr>
        <p:spPr>
          <a:xfrm>
            <a:off x="6315959" y="147427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spTree>
    <p:custDataLst>
      <p:tags r:id="rId1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902710"/>
          </a:xfrm>
          <a:prstGeom prst="rect">
            <a:avLst/>
          </a:prstGeom>
          <a:noFill/>
        </p:spPr>
        <p:txBody>
          <a:bodyPr wrap="square" rtlCol="0">
            <a:normAutofit/>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球队更衣室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结合场馆分区及流线图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需标明球队更衣室数量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球队更衣室需容纳至少</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25</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人，并配有：</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相应数量的椅子；桌子；更衣柜；时钟（用于显示比赛时间）</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1</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块白板，配有白板笔；投影仪或显示屏；淋浴间（可热水）；按摩床；饮用水；垃圾桶等。</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817370"/>
            <a:ext cx="4801235" cy="430847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4835021" y="6327096"/>
            <a:ext cx="3315970"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球队更衣室</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4"/>
          <a:stretch>
            <a:fillRect/>
          </a:stretch>
        </p:blipFill>
        <p:spPr>
          <a:xfrm>
            <a:off x="860425" y="1645285"/>
            <a:ext cx="2693670" cy="1778000"/>
          </a:xfrm>
          <a:prstGeom prst="rect">
            <a:avLst/>
          </a:prstGeom>
          <a:noFill/>
          <a:ln w="9525">
            <a:noFill/>
          </a:ln>
        </p:spPr>
      </p:pic>
      <p:pic>
        <p:nvPicPr>
          <p:cNvPr id="19" name="图片 18"/>
          <p:cNvPicPr>
            <a:picLocks noChangeAspect="1"/>
          </p:cNvPicPr>
          <p:nvPr/>
        </p:nvPicPr>
        <p:blipFill>
          <a:blip r:embed="rId5"/>
          <a:stretch>
            <a:fillRect/>
          </a:stretch>
        </p:blipFill>
        <p:spPr>
          <a:xfrm>
            <a:off x="860425" y="3753485"/>
            <a:ext cx="2731135" cy="1526540"/>
          </a:xfrm>
          <a:prstGeom prst="rect">
            <a:avLst/>
          </a:prstGeom>
        </p:spPr>
      </p:pic>
      <p:pic>
        <p:nvPicPr>
          <p:cNvPr id="7" name="图片 6" descr="/Users/ruyi/Library/Containers/com.kingsoft.wpsoffice.mac/Data/tmp/picturecompress_20260410194304/output_1.jpgoutput_1"/>
          <p:cNvPicPr>
            <a:picLocks noChangeAspect="1"/>
          </p:cNvPicPr>
          <p:nvPr/>
        </p:nvPicPr>
        <p:blipFill>
          <a:blip r:embed="rId6"/>
          <a:stretch>
            <a:fillRect/>
          </a:stretch>
        </p:blipFill>
        <p:spPr>
          <a:xfrm>
            <a:off x="3731260" y="1645285"/>
            <a:ext cx="2430145" cy="1777365"/>
          </a:xfrm>
          <a:prstGeom prst="rect">
            <a:avLst/>
          </a:prstGeom>
          <a:noFill/>
          <a:ln>
            <a:noFill/>
          </a:ln>
        </p:spPr>
      </p:pic>
      <p:sp>
        <p:nvSpPr>
          <p:cNvPr id="3" name="文本框 2"/>
          <p:cNvSpPr txBox="1"/>
          <p:nvPr/>
        </p:nvSpPr>
        <p:spPr>
          <a:xfrm>
            <a:off x="4100598" y="3582626"/>
            <a:ext cx="5779125"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照片（体现全景以及更衣柜、卫生间、淋浴、按摩床）</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裁判员更衣室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结合场馆分区及流线图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需标明裁判员队更衣室数量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裁判员休息室需容纳至少</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10</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人，并配有：</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相应数量的椅子；桌子；更衣柜；时钟（用于显示比赛时间）</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1</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块白板，配有白板笔；投影仪或显示屏；淋浴间；饮用水；垃圾桶等。</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817370"/>
            <a:ext cx="5229860" cy="430847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78580" y="6374130"/>
            <a:ext cx="3315970"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裁判员更衣室</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Users/ruyi/Library/Containers/com.kingsoft.wpsoffice.mac/Data/tmp/picturecompress_20260410194334/output_1.jpgoutput_1"/>
          <p:cNvPicPr>
            <a:picLocks noChangeAspect="1"/>
          </p:cNvPicPr>
          <p:nvPr/>
        </p:nvPicPr>
        <p:blipFill>
          <a:blip r:embed="rId4"/>
          <a:stretch>
            <a:fillRect/>
          </a:stretch>
        </p:blipFill>
        <p:spPr>
          <a:xfrm>
            <a:off x="817880" y="1673225"/>
            <a:ext cx="2813050" cy="2120265"/>
          </a:xfrm>
          <a:prstGeom prst="rect">
            <a:avLst/>
          </a:prstGeom>
          <a:noFill/>
          <a:ln>
            <a:noFill/>
          </a:ln>
        </p:spPr>
      </p:pic>
      <p:sp>
        <p:nvSpPr>
          <p:cNvPr id="6" name="文本框 5"/>
          <p:cNvSpPr txBox="1"/>
          <p:nvPr/>
        </p:nvSpPr>
        <p:spPr>
          <a:xfrm>
            <a:off x="3081094" y="4000430"/>
            <a:ext cx="5779125"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照片（体现全景以及更衣柜、卫生间、淋浴）</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兴奋剂检测室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结合场馆分区及流线图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尽可能靠近球员更衣室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洗手间；瓶装水、苏打水；冰箱；可锁的橱柜；可供球员及相关人员休息的座椅；垃圾桶；</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需配置三面镜</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4"/>
            </p:custDataLst>
          </p:nvPr>
        </p:nvSpPr>
        <p:spPr>
          <a:xfrm>
            <a:off x="5890260" y="1522095"/>
            <a:ext cx="589089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252948" y="6249600"/>
            <a:ext cx="3315970"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兴奋剂检测室</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5"/>
            </p:custDataLst>
          </p:nvPr>
        </p:nvSpPr>
        <p:spPr>
          <a:xfrm>
            <a:off x="526415" y="1522095"/>
            <a:ext cx="494474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890260" y="3322427"/>
            <a:ext cx="5779125"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照片（体现全景</a:t>
            </a:r>
            <a:r>
              <a:rPr lang="zh-CN" altLang="en-US" dirty="0">
                <a:highlight>
                  <a:srgbClr val="FFFF00"/>
                </a:highlight>
                <a:latin typeface="Arial" panose="020B0604020202090204" pitchFamily="34" charset="0"/>
                <a:ea typeface="微软雅黑" panose="020B0503020204020204" charset="-122"/>
                <a:sym typeface="Arial" panose="020B0604020202090204" pitchFamily="34" charset="0"/>
              </a:rPr>
              <a:t>、采样室</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、候检室）</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4" y="1538057"/>
            <a:ext cx="4801235" cy="5031105"/>
          </a:xfrm>
          <a:prstGeom prst="rect">
            <a:avLst/>
          </a:prstGeom>
          <a:noFill/>
        </p:spPr>
        <p:txBody>
          <a:bodyPr wrap="square" rtlCol="0">
            <a:normAutofit fontScale="97500"/>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媒体工作间</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新闻发布厅</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结合场馆分区及流线图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媒体工作间</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最小面积可容纳</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 60</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个带桌椅的工作位置；所有座位需配备电源；所有座位需配备可传输高清视频的网络环境；明亮的照明条件（可满足工作需求）</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新闻发布厅</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最小面积可容纳</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60</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人，不包括站着的电视摄像人员和摄影师；灯光均匀明亮，可提供保障高清视频传输的有线、无线网络，提供三只坐式麦克风及三只无线麦克风；</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为电视媒体提供分音设备；</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可提供</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4200K</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的均匀明亮平行光线。</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4" y="1448522"/>
            <a:ext cx="5100320" cy="5120640"/>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36538" y="637406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媒体工作间</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新闻发布厅</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stretch>
            <a:fillRect/>
          </a:stretch>
        </p:blipFill>
        <p:spPr>
          <a:xfrm>
            <a:off x="882650" y="1656715"/>
            <a:ext cx="1867535" cy="1263015"/>
          </a:xfrm>
          <a:prstGeom prst="rect">
            <a:avLst/>
          </a:prstGeom>
          <a:noFill/>
          <a:ln w="9525">
            <a:noFill/>
          </a:ln>
        </p:spPr>
      </p:pic>
      <p:pic>
        <p:nvPicPr>
          <p:cNvPr id="25" name="图片 24"/>
          <p:cNvPicPr>
            <a:picLocks noChangeAspect="1"/>
          </p:cNvPicPr>
          <p:nvPr/>
        </p:nvPicPr>
        <p:blipFill>
          <a:blip r:embed="rId5"/>
          <a:stretch>
            <a:fillRect/>
          </a:stretch>
        </p:blipFill>
        <p:spPr>
          <a:xfrm>
            <a:off x="829945" y="3261043"/>
            <a:ext cx="1920240" cy="1308735"/>
          </a:xfrm>
          <a:prstGeom prst="rect">
            <a:avLst/>
          </a:prstGeom>
          <a:noFill/>
          <a:ln w="9525">
            <a:noFill/>
          </a:ln>
        </p:spPr>
      </p:pic>
      <p:sp>
        <p:nvSpPr>
          <p:cNvPr id="3" name="文本框 2"/>
          <p:cNvSpPr txBox="1"/>
          <p:nvPr/>
        </p:nvSpPr>
        <p:spPr>
          <a:xfrm>
            <a:off x="4555446" y="2217486"/>
            <a:ext cx="5779125"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新闻发布厅照片（体现全景</a:t>
            </a:r>
            <a:r>
              <a:rPr lang="zh-CN" altLang="en-US" dirty="0">
                <a:highlight>
                  <a:srgbClr val="FFFF00"/>
                </a:highlight>
                <a:latin typeface="Arial" panose="020B0604020202090204" pitchFamily="34" charset="0"/>
                <a:ea typeface="微软雅黑" panose="020B0503020204020204" charset="-122"/>
                <a:sym typeface="Arial" panose="020B0604020202090204" pitchFamily="34" charset="0"/>
              </a:rPr>
              <a:t>、灯光</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、背景板或显示屏）</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6" name="文本框 5"/>
          <p:cNvSpPr txBox="1"/>
          <p:nvPr/>
        </p:nvSpPr>
        <p:spPr>
          <a:xfrm>
            <a:off x="4555445" y="3059668"/>
            <a:ext cx="5779125"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媒体工作间照片（体现全景）</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8" name="文本框 7"/>
          <p:cNvSpPr txBox="1"/>
          <p:nvPr/>
        </p:nvSpPr>
        <p:spPr>
          <a:xfrm>
            <a:off x="4555444" y="4007637"/>
            <a:ext cx="5779125" cy="646331"/>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建议设置混采区（搭设</a:t>
            </a:r>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5x3</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背景板，在球员回更衣室路线上）的照片（体现全景、灯光、位置）</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记录台休息室</a:t>
            </a:r>
            <a:endPar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转播工作间</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会议室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演职人员更衣室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贵宾休息室</a:t>
            </a:r>
            <a:endPar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结合场馆分区及流线图</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522095"/>
            <a:ext cx="350329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78580" y="637413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其他功能房</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489" y="2062343"/>
            <a:ext cx="6096000" cy="1200329"/>
          </a:xfrm>
          <a:prstGeom prst="rect">
            <a:avLst/>
          </a:prstGeom>
          <a:noFill/>
        </p:spPr>
        <p:txBody>
          <a:bodyPr wrap="square">
            <a:spAutoFit/>
          </a:bodyPr>
          <a:lstStyle/>
          <a:p>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记录台休息室</a:t>
            </a:r>
            <a:endPar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a:p>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转播工作间</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a:p>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会议室</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a:p>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演职人员更衣室</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7" name="文本框 6"/>
          <p:cNvSpPr txBox="1"/>
          <p:nvPr/>
        </p:nvSpPr>
        <p:spPr>
          <a:xfrm>
            <a:off x="3752193" y="2444213"/>
            <a:ext cx="6096000" cy="369332"/>
          </a:xfrm>
          <a:prstGeom prst="rect">
            <a:avLst/>
          </a:prstGeom>
          <a:noFill/>
        </p:spPr>
        <p:txBody>
          <a:bodyPr wrap="square">
            <a:spAutoFit/>
          </a:bodyPr>
          <a:lstStyle/>
          <a:p>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全景</a:t>
            </a:r>
            <a:endPar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9" name="文本框 8"/>
          <p:cNvSpPr txBox="1"/>
          <p:nvPr/>
        </p:nvSpPr>
        <p:spPr>
          <a:xfrm>
            <a:off x="1513489" y="3735663"/>
            <a:ext cx="6096000" cy="369332"/>
          </a:xfrm>
          <a:prstGeom prst="rect">
            <a:avLst/>
          </a:prstGeom>
          <a:noFill/>
        </p:spPr>
        <p:txBody>
          <a:bodyPr wrap="square">
            <a:spAutoFit/>
          </a:bodyPr>
          <a:lstStyle/>
          <a:p>
            <a:r>
              <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贵宾休息室（全景、卫生间）</a:t>
            </a:r>
            <a:endParaRPr lang="en-US" altLang="zh-CN"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功能房</a:t>
            </a:r>
            <a:endParaRPr>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4" y="1637099"/>
            <a:ext cx="4801235" cy="4624705"/>
          </a:xfrm>
          <a:prstGeom prst="rect">
            <a:avLst/>
          </a:prstGeom>
          <a:noFill/>
        </p:spPr>
        <p:txBody>
          <a:bodyPr wrap="square" rtlCol="0">
            <a:normAutofit lnSpcReduction="10000"/>
          </a:bodyPr>
          <a:lstStyle/>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提供力量房照片</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如有</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龙门架 </a:t>
            </a:r>
            <a:r>
              <a:rPr lang="en-US" altLang="zh-CN" sz="2000" dirty="0">
                <a:latin typeface="Arial" panose="020B0604020202090204" pitchFamily="34" charset="0"/>
                <a:ea typeface="微软雅黑" panose="020B0503020204020204" charset="-122"/>
                <a:sym typeface="Arial" panose="020B0604020202090204" pitchFamily="34" charset="0"/>
              </a:rPr>
              <a:t>1</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哑铃架及全重量哑铃一组</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史密斯架</a:t>
            </a:r>
            <a:r>
              <a:rPr lang="en-US" altLang="zh-CN" sz="2000" dirty="0">
                <a:latin typeface="Arial" panose="020B0604020202090204" pitchFamily="34" charset="0"/>
                <a:ea typeface="微软雅黑" panose="020B0503020204020204" charset="-122"/>
                <a:sym typeface="Arial" panose="020B0604020202090204" pitchFamily="34" charset="0"/>
              </a:rPr>
              <a:t>1</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卧推架</a:t>
            </a:r>
            <a:r>
              <a:rPr lang="en-US" altLang="zh-CN" sz="2000" dirty="0">
                <a:latin typeface="Arial" panose="020B0604020202090204" pitchFamily="34" charset="0"/>
                <a:ea typeface="微软雅黑" panose="020B0503020204020204" charset="-122"/>
                <a:sym typeface="Arial" panose="020B0604020202090204" pitchFamily="34" charset="0"/>
              </a:rPr>
              <a:t>3</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深蹲架</a:t>
            </a:r>
            <a:r>
              <a:rPr lang="en-US" altLang="zh-CN" sz="2000" dirty="0">
                <a:latin typeface="Arial" panose="020B0604020202090204" pitchFamily="34" charset="0"/>
                <a:ea typeface="微软雅黑" panose="020B0503020204020204" charset="-122"/>
                <a:sym typeface="Arial" panose="020B0604020202090204" pitchFamily="34" charset="0"/>
              </a:rPr>
              <a:t>3</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六角杠</a:t>
            </a:r>
            <a:r>
              <a:rPr lang="en-US" altLang="zh-CN" sz="2000" dirty="0">
                <a:latin typeface="Arial" panose="020B0604020202090204" pitchFamily="34" charset="0"/>
                <a:ea typeface="微软雅黑" panose="020B0503020204020204" charset="-122"/>
                <a:sym typeface="Arial" panose="020B0604020202090204" pitchFamily="34" charset="0"/>
              </a:rPr>
              <a:t>3</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卧推凳</a:t>
            </a:r>
            <a:r>
              <a:rPr lang="en-US" altLang="zh-CN" sz="2000" dirty="0">
                <a:latin typeface="Arial" panose="020B0604020202090204" pitchFamily="34" charset="0"/>
                <a:ea typeface="微软雅黑" panose="020B0503020204020204" charset="-122"/>
                <a:sym typeface="Arial" panose="020B0604020202090204" pitchFamily="34" charset="0"/>
              </a:rPr>
              <a:t>5</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en-US" altLang="zh-CN" sz="2000" dirty="0">
                <a:latin typeface="Arial" panose="020B0604020202090204" pitchFamily="34" charset="0"/>
                <a:ea typeface="微软雅黑" panose="020B0503020204020204" charset="-122"/>
                <a:sym typeface="Arial" panose="020B0604020202090204" pitchFamily="34" charset="0"/>
              </a:rPr>
              <a:t>6</a:t>
            </a:r>
            <a:r>
              <a:rPr lang="zh-CN" altLang="en-US" sz="2000" dirty="0">
                <a:latin typeface="Arial" panose="020B0604020202090204" pitchFamily="34" charset="0"/>
                <a:ea typeface="微软雅黑" panose="020B0503020204020204" charset="-122"/>
                <a:sym typeface="Arial" panose="020B0604020202090204" pitchFamily="34" charset="0"/>
              </a:rPr>
              <a:t>根杠铃杆、全重量杠铃片</a:t>
            </a:r>
            <a:r>
              <a:rPr lang="en-US" altLang="zh-CN" sz="2000" dirty="0">
                <a:latin typeface="Arial" panose="020B0604020202090204" pitchFamily="34" charset="0"/>
                <a:ea typeface="微软雅黑" panose="020B0503020204020204" charset="-122"/>
                <a:sym typeface="Arial" panose="020B0604020202090204" pitchFamily="34" charset="0"/>
              </a:rPr>
              <a:t>6</a:t>
            </a:r>
            <a:r>
              <a:rPr lang="zh-CN" altLang="en-US" sz="2000" dirty="0">
                <a:latin typeface="Arial" panose="020B0604020202090204" pitchFamily="34" charset="0"/>
                <a:ea typeface="微软雅黑" panose="020B0503020204020204" charset="-122"/>
                <a:sym typeface="Arial" panose="020B0604020202090204" pitchFamily="34" charset="0"/>
              </a:rPr>
              <a:t>组、全重量壶铃</a:t>
            </a:r>
            <a:r>
              <a:rPr lang="en-US" altLang="zh-CN" sz="2000" dirty="0">
                <a:latin typeface="Arial" panose="020B0604020202090204" pitchFamily="34" charset="0"/>
                <a:ea typeface="微软雅黑" panose="020B0503020204020204" charset="-122"/>
                <a:sym typeface="Arial" panose="020B0604020202090204" pitchFamily="34" charset="0"/>
              </a:rPr>
              <a:t>1</a:t>
            </a:r>
            <a:r>
              <a:rPr lang="zh-CN" altLang="en-US" sz="2000" dirty="0">
                <a:latin typeface="Arial" panose="020B0604020202090204" pitchFamily="34" charset="0"/>
                <a:ea typeface="微软雅黑" panose="020B0503020204020204" charset="-122"/>
                <a:sym typeface="Arial" panose="020B0604020202090204" pitchFamily="34" charset="0"/>
              </a:rPr>
              <a:t>组、瑜伽垫</a:t>
            </a:r>
            <a:r>
              <a:rPr lang="en-US" altLang="zh-CN" sz="2000" dirty="0">
                <a:latin typeface="Arial" panose="020B0604020202090204" pitchFamily="34" charset="0"/>
                <a:ea typeface="微软雅黑" panose="020B0503020204020204" charset="-122"/>
                <a:sym typeface="Arial" panose="020B0604020202090204" pitchFamily="34" charset="0"/>
              </a:rPr>
              <a:t>21</a:t>
            </a:r>
            <a:r>
              <a:rPr lang="zh-CN" altLang="en-US" sz="2000" dirty="0">
                <a:latin typeface="Arial" panose="020B0604020202090204" pitchFamily="34" charset="0"/>
                <a:ea typeface="微软雅黑" panose="020B0503020204020204" charset="-122"/>
                <a:sym typeface="Arial" panose="020B0604020202090204" pitchFamily="34" charset="0"/>
              </a:rPr>
              <a:t>张，泡沫轴</a:t>
            </a:r>
            <a:r>
              <a:rPr lang="en-US" altLang="zh-CN" sz="2000" dirty="0">
                <a:latin typeface="Arial" panose="020B0604020202090204" pitchFamily="34" charset="0"/>
                <a:ea typeface="微软雅黑" panose="020B0503020204020204" charset="-122"/>
                <a:sym typeface="Arial" panose="020B0604020202090204" pitchFamily="34" charset="0"/>
              </a:rPr>
              <a:t>21</a:t>
            </a:r>
            <a:r>
              <a:rPr lang="zh-CN" altLang="en-US" sz="2000" dirty="0">
                <a:latin typeface="Arial" panose="020B0604020202090204" pitchFamily="34" charset="0"/>
                <a:ea typeface="微软雅黑" panose="020B0503020204020204" charset="-122"/>
                <a:sym typeface="Arial" panose="020B0604020202090204" pitchFamily="34" charset="0"/>
              </a:rPr>
              <a:t>个，药球</a:t>
            </a:r>
            <a:r>
              <a:rPr lang="en-US" altLang="zh-CN" sz="2000" dirty="0">
                <a:latin typeface="Arial" panose="020B0604020202090204" pitchFamily="34" charset="0"/>
                <a:ea typeface="微软雅黑" panose="020B0503020204020204" charset="-122"/>
                <a:sym typeface="Arial" panose="020B0604020202090204" pitchFamily="34" charset="0"/>
              </a:rPr>
              <a:t>6-10</a:t>
            </a:r>
            <a:r>
              <a:rPr lang="zh-CN" altLang="en-US" sz="2000" dirty="0">
                <a:latin typeface="Arial" panose="020B0604020202090204" pitchFamily="34" charset="0"/>
                <a:ea typeface="微软雅黑" panose="020B0503020204020204" charset="-122"/>
                <a:sym typeface="Arial" panose="020B0604020202090204" pitchFamily="34" charset="0"/>
              </a:rPr>
              <a:t>磅</a:t>
            </a:r>
            <a:r>
              <a:rPr lang="en-US" altLang="zh-CN" sz="2000" dirty="0">
                <a:latin typeface="Arial" panose="020B0604020202090204" pitchFamily="34" charset="0"/>
                <a:ea typeface="微软雅黑" panose="020B0503020204020204" charset="-122"/>
                <a:sym typeface="Arial" panose="020B0604020202090204" pitchFamily="34" charset="0"/>
              </a:rPr>
              <a:t>5</a:t>
            </a:r>
            <a:r>
              <a:rPr lang="zh-CN" altLang="en-US" sz="2000" dirty="0">
                <a:latin typeface="Arial" panose="020B0604020202090204" pitchFamily="34" charset="0"/>
                <a:ea typeface="微软雅黑" panose="020B0503020204020204" charset="-122"/>
                <a:sym typeface="Arial" panose="020B0604020202090204" pitchFamily="34" charset="0"/>
              </a:rPr>
              <a:t>个， </a:t>
            </a:r>
            <a:r>
              <a:rPr lang="en-GB" altLang="zh-CN" sz="2000" dirty="0">
                <a:latin typeface="Arial" panose="020B0604020202090204" pitchFamily="34" charset="0"/>
                <a:ea typeface="微软雅黑" panose="020B0503020204020204" charset="-122"/>
                <a:sym typeface="Arial" panose="020B0604020202090204" pitchFamily="34" charset="0"/>
              </a:rPr>
              <a:t>bosu</a:t>
            </a:r>
            <a:r>
              <a:rPr lang="zh-CN" altLang="en-US" sz="2000" dirty="0">
                <a:latin typeface="Arial" panose="020B0604020202090204" pitchFamily="34" charset="0"/>
                <a:ea typeface="微软雅黑" panose="020B0503020204020204" charset="-122"/>
                <a:sym typeface="Arial" panose="020B0604020202090204" pitchFamily="34" charset="0"/>
              </a:rPr>
              <a:t>球</a:t>
            </a:r>
            <a:r>
              <a:rPr lang="en-US" altLang="zh-CN" sz="2000" dirty="0">
                <a:latin typeface="Arial" panose="020B0604020202090204" pitchFamily="34" charset="0"/>
                <a:ea typeface="微软雅黑" panose="020B0503020204020204" charset="-122"/>
                <a:sym typeface="Arial" panose="020B0604020202090204" pitchFamily="34" charset="0"/>
              </a:rPr>
              <a:t>2</a:t>
            </a:r>
            <a:r>
              <a:rPr lang="zh-CN" altLang="en-US" sz="2000" dirty="0">
                <a:latin typeface="Arial" panose="020B0604020202090204" pitchFamily="34" charset="0"/>
                <a:ea typeface="微软雅黑" panose="020B0503020204020204" charset="-122"/>
                <a:sym typeface="Arial" panose="020B0604020202090204" pitchFamily="34" charset="0"/>
              </a:rPr>
              <a:t>个， 瑞士球</a:t>
            </a:r>
            <a:r>
              <a:rPr lang="en-US" altLang="zh-CN" sz="2000" dirty="0">
                <a:latin typeface="Arial" panose="020B0604020202090204" pitchFamily="34" charset="0"/>
                <a:ea typeface="微软雅黑" panose="020B0503020204020204" charset="-122"/>
                <a:sym typeface="Arial" panose="020B0604020202090204" pitchFamily="34" charset="0"/>
              </a:rPr>
              <a:t>3</a:t>
            </a:r>
            <a:r>
              <a:rPr lang="zh-CN" altLang="en-US" sz="2000" dirty="0">
                <a:latin typeface="Arial" panose="020B0604020202090204" pitchFamily="34" charset="0"/>
                <a:ea typeface="微软雅黑" panose="020B0503020204020204" charset="-122"/>
                <a:sym typeface="Arial" panose="020B0604020202090204" pitchFamily="34" charset="0"/>
              </a:rPr>
              <a:t>个</a:t>
            </a:r>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跳箱</a:t>
            </a:r>
            <a:r>
              <a:rPr lang="en-US" altLang="zh-CN" sz="2000" dirty="0">
                <a:latin typeface="Arial" panose="020B0604020202090204" pitchFamily="34" charset="0"/>
                <a:ea typeface="微软雅黑" panose="020B0503020204020204" charset="-122"/>
                <a:sym typeface="Arial" panose="020B0604020202090204" pitchFamily="34" charset="0"/>
              </a:rPr>
              <a:t>2</a:t>
            </a:r>
            <a:r>
              <a:rPr lang="zh-CN" altLang="en-US" sz="2000" dirty="0">
                <a:latin typeface="Arial" panose="020B0604020202090204" pitchFamily="34" charset="0"/>
                <a:ea typeface="微软雅黑" panose="020B0503020204020204" charset="-122"/>
                <a:sym typeface="Arial" panose="020B0604020202090204" pitchFamily="34" charset="0"/>
              </a:rPr>
              <a:t>组</a:t>
            </a:r>
            <a:endParaRPr lang="zh-CN" altLang="en-US" sz="2000" dirty="0">
              <a:latin typeface="Arial" panose="020B0604020202090204" pitchFamily="34" charset="0"/>
              <a:ea typeface="微软雅黑" panose="020B0503020204020204" charset="-122"/>
              <a:sym typeface="Arial" panose="020B0604020202090204" pitchFamily="34" charset="0"/>
            </a:endParaRPr>
          </a:p>
          <a:p>
            <a:endParaRPr lang="zh-CN" altLang="en-US" sz="2000" dirty="0">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空间需至少容纳</a:t>
            </a:r>
            <a:r>
              <a:rPr lang="en-US" altLang="zh-CN" sz="2000" dirty="0">
                <a:latin typeface="Arial" panose="020B0604020202090204" pitchFamily="34" charset="0"/>
                <a:ea typeface="微软雅黑" panose="020B0503020204020204" charset="-122"/>
                <a:sym typeface="Arial" panose="020B0604020202090204" pitchFamily="34" charset="0"/>
              </a:rPr>
              <a:t>30</a:t>
            </a:r>
            <a:r>
              <a:rPr lang="zh-CN" altLang="en-US" sz="2000" dirty="0">
                <a:latin typeface="Arial" panose="020B0604020202090204" pitchFamily="34" charset="0"/>
                <a:ea typeface="微软雅黑" panose="020B0503020204020204" charset="-122"/>
                <a:sym typeface="Arial" panose="020B0604020202090204" pitchFamily="34" charset="0"/>
              </a:rPr>
              <a:t>人</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522095"/>
            <a:ext cx="5281930"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体育展示条件</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2826385" cy="3281045"/>
          </a:xfrm>
          <a:prstGeom prst="rect">
            <a:avLst/>
          </a:prstGeom>
          <a:noFill/>
        </p:spPr>
        <p:txBody>
          <a:bodyPr wrap="square" rtlCol="0">
            <a:normAutofit/>
          </a:bodyPr>
          <a:lstStyle/>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场馆屏幕情况及尺寸</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端屏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斗屏</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如有</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环屏</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如有</a:t>
            </a:r>
            <a:r>
              <a:rPr lang="en-US" altLang="zh-CN" sz="2000" dirty="0">
                <a:latin typeface="Arial" panose="020B0604020202090204" pitchFamily="34" charset="0"/>
                <a:ea typeface="微软雅黑" panose="020B0503020204020204" charset="-122"/>
                <a:sym typeface="Arial" panose="020B0604020202090204" pitchFamily="34" charset="0"/>
              </a:rPr>
              <a:t>）</a:t>
            </a:r>
            <a:endParaRPr lang="en-US" altLang="zh-CN" sz="2000" dirty="0">
              <a:latin typeface="Arial" panose="020B0604020202090204" pitchFamily="34" charset="0"/>
              <a:ea typeface="微软雅黑" panose="020B0503020204020204" charset="-122"/>
              <a:sym typeface="Arial" panose="020B0604020202090204" pitchFamily="34" charset="0"/>
            </a:endParaRPr>
          </a:p>
          <a:p>
            <a:r>
              <a:rPr lang="zh-CN" altLang="zh-CN" sz="2000" dirty="0">
                <a:solidFill>
                  <a:schemeClr val="tx1">
                    <a:lumMod val="85000"/>
                    <a:lumOff val="15000"/>
                  </a:schemeClr>
                </a:solidFill>
                <a:latin typeface="+mn-ea"/>
                <a:ea typeface="微软雅黑" panose="020B0503020204020204" charset="-122"/>
                <a:sym typeface="+mn-ea"/>
              </a:rPr>
              <a:t>大屏幕支持播放的视频分辨率及文件格式</a:t>
            </a:r>
            <a:endParaRPr lang="zh-CN" altLang="zh-CN" sz="2000" dirty="0">
              <a:solidFill>
                <a:schemeClr val="tx1">
                  <a:lumMod val="85000"/>
                  <a:lumOff val="15000"/>
                </a:schemeClr>
              </a:solidFill>
              <a:latin typeface="+mn-ea"/>
              <a:ea typeface="微软雅黑" panose="020B0503020204020204" charset="-122"/>
              <a:sym typeface="+mn-ea"/>
            </a:endParaRPr>
          </a:p>
          <a:p>
            <a:pPr marL="0" marR="0" indent="0" algn="l" rtl="0" eaLnBrk="1" fontAlgn="t" latinLnBrk="0" hangingPunct="1">
              <a:buNone/>
            </a:pPr>
            <a:r>
              <a:rPr lang="zh-CN" altLang="en-US" sz="2000" dirty="0">
                <a:solidFill>
                  <a:schemeClr val="tx1">
                    <a:lumMod val="85000"/>
                    <a:lumOff val="15000"/>
                  </a:schemeClr>
                </a:solidFill>
                <a:effectLst/>
                <a:latin typeface="+mn-ea"/>
                <a:ea typeface="微软雅黑" panose="020B0503020204020204" charset="-122"/>
                <a:sym typeface="+mn-ea"/>
              </a:rPr>
              <a:t>其他</a:t>
            </a:r>
            <a:endParaRPr lang="zh-CN" altLang="en-US" sz="2000" b="0" i="0" u="none" strike="noStrike" dirty="0">
              <a:solidFill>
                <a:schemeClr val="tx1">
                  <a:lumMod val="85000"/>
                  <a:lumOff val="15000"/>
                </a:schemeClr>
              </a:solidFill>
              <a:effectLst/>
              <a:latin typeface="+mn-ea"/>
              <a:ea typeface="微软雅黑" panose="020B0503020204020204" charset="-122"/>
              <a:sym typeface="+mn-ea"/>
            </a:endParaRPr>
          </a:p>
          <a:p>
            <a:pPr marL="0" marR="0" algn="l" rtl="0" eaLnBrk="1" fontAlgn="t" latinLnBrk="0" hangingPunct="1">
              <a:buClrTx/>
              <a:buSzTx/>
              <a:buFontTx/>
              <a:buNone/>
            </a:pPr>
            <a:r>
              <a:rPr lang="zh-CN" altLang="en-US" sz="2000" dirty="0">
                <a:solidFill>
                  <a:schemeClr val="tx1">
                    <a:lumMod val="85000"/>
                    <a:lumOff val="15000"/>
                  </a:schemeClr>
                </a:solidFill>
                <a:latin typeface="+mn-ea"/>
                <a:ea typeface="微软雅黑" panose="020B0503020204020204" charset="-122"/>
                <a:sym typeface="+mn-ea"/>
              </a:rPr>
              <a:t>体展团队（如有）</a:t>
            </a:r>
            <a:endParaRPr lang="zh-CN" altLang="en-US" sz="2000" b="0" i="0" u="none" strike="noStrike" dirty="0">
              <a:solidFill>
                <a:schemeClr val="tx1">
                  <a:lumMod val="85000"/>
                  <a:lumOff val="15000"/>
                </a:schemeClr>
              </a:solidFill>
              <a:latin typeface="+mn-ea"/>
              <a:ea typeface="微软雅黑" panose="020B0503020204020204" charset="-122"/>
            </a:endParaRPr>
          </a:p>
          <a:p>
            <a:endParaRPr lang="zh-CN" altLang="zh-CN" sz="2000" dirty="0">
              <a:solidFill>
                <a:schemeClr val="tx1">
                  <a:lumMod val="85000"/>
                  <a:lumOff val="15000"/>
                </a:schemeClr>
              </a:solidFill>
              <a:latin typeface="+mn-ea"/>
              <a:ea typeface="微软雅黑" panose="020B0503020204020204" charset="-122"/>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4" name="矩形: 圆角 49"/>
          <p:cNvSpPr/>
          <p:nvPr>
            <p:custDataLst>
              <p:tags r:id="rId4"/>
            </p:custDataLst>
          </p:nvPr>
        </p:nvSpPr>
        <p:spPr>
          <a:xfrm>
            <a:off x="4072255" y="1522095"/>
            <a:ext cx="7708900"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49"/>
          <p:cNvSpPr/>
          <p:nvPr>
            <p:custDataLst>
              <p:tags r:id="rId5"/>
            </p:custDataLst>
          </p:nvPr>
        </p:nvSpPr>
        <p:spPr>
          <a:xfrm>
            <a:off x="526415" y="1522095"/>
            <a:ext cx="2970530"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966075" y="3511867"/>
            <a:ext cx="4607331" cy="369332"/>
          </a:xfrm>
          <a:prstGeom prst="rect">
            <a:avLst/>
          </a:prstGeom>
          <a:noFill/>
        </p:spPr>
        <p:txBody>
          <a:bodyPr wrap="square">
            <a:spAutoFit/>
          </a:bodyPr>
          <a:lstStyle/>
          <a:p>
            <a:pPr algn="ct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照片（屏幕点亮显示的照片，远景体现位置）</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custDataLst>
              <p:tags r:id="rId1"/>
            </p:custDataLst>
          </p:nvPr>
        </p:nvSpPr>
        <p:spPr>
          <a:xfrm>
            <a:off x="553085" y="1507490"/>
            <a:ext cx="5008880" cy="2320925"/>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latin typeface="Arial" panose="020B0604020202090204" pitchFamily="34" charset="0"/>
                <a:sym typeface="Arial" panose="020B0604020202090204" pitchFamily="34" charset="0"/>
              </a:rPr>
              <a:t>02</a:t>
            </a:r>
            <a:r>
              <a:rPr dirty="0">
                <a:solidFill>
                  <a:schemeClr val="tx1">
                    <a:lumMod val="85000"/>
                    <a:lumOff val="15000"/>
                  </a:schemeClr>
                </a:solidFill>
                <a:uFillTx/>
                <a:latin typeface="Arial" panose="020B0604020202090204" pitchFamily="34" charset="0"/>
                <a:sym typeface="Arial" panose="020B0604020202090204" pitchFamily="34" charset="0"/>
              </a:rPr>
              <a:t>比赛场地</a:t>
            </a:r>
            <a:r>
              <a:rPr lang="en-US" altLang="zh-CN" dirty="0">
                <a:latin typeface="Arial" panose="020B0604020202090204" pitchFamily="34" charset="0"/>
                <a:sym typeface="Arial" panose="020B0604020202090204" pitchFamily="34" charset="0"/>
              </a:rPr>
              <a:t>-</a:t>
            </a:r>
            <a:r>
              <a:rPr lang="zh-CN" altLang="en-US" dirty="0">
                <a:latin typeface="Arial" panose="020B0604020202090204" pitchFamily="34" charset="0"/>
                <a:sym typeface="Arial" panose="020B0604020202090204" pitchFamily="34" charset="0"/>
              </a:rPr>
              <a:t>场馆</a:t>
            </a:r>
            <a:r>
              <a:rPr dirty="0">
                <a:latin typeface="Arial" panose="020B0604020202090204" pitchFamily="34" charset="0"/>
                <a:sym typeface="Arial" panose="020B0604020202090204" pitchFamily="34" charset="0"/>
              </a:rPr>
              <a:t>条件</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3"/>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custDataLst>
              <p:tags r:id="rId7"/>
            </p:custDataLst>
          </p:nvPr>
        </p:nvSpPr>
        <p:spPr>
          <a:xfrm>
            <a:off x="720888" y="2414209"/>
            <a:ext cx="4790440" cy="1323439"/>
          </a:xfrm>
          <a:prstGeom prst="rect">
            <a:avLst/>
          </a:prstGeom>
          <a:noFill/>
        </p:spPr>
        <p:txBody>
          <a:bodyPr wrap="square">
            <a:spAutoFit/>
          </a:bodyPr>
          <a:lstStyle/>
          <a:p>
            <a:pPr marL="0" marR="0" indent="0" algn="l" rtl="0" eaLnBrk="1" fontAlgn="t" latinLnBrk="0" hangingPunct="1">
              <a:buNone/>
            </a:pPr>
            <a:r>
              <a:rPr lang="zh-CN" altLang="en-US" sz="1600" dirty="0">
                <a:solidFill>
                  <a:schemeClr val="tx1">
                    <a:lumMod val="85000"/>
                    <a:lumOff val="15000"/>
                  </a:schemeClr>
                </a:solidFill>
                <a:latin typeface="+mn-ea"/>
                <a:ea typeface="微软雅黑" panose="020B0503020204020204" charset="-122"/>
              </a:rPr>
              <a:t>包厢数量</a:t>
            </a:r>
            <a:endParaRPr lang="en-US" altLang="zh-CN" sz="2400" dirty="0">
              <a:solidFill>
                <a:schemeClr val="tx1">
                  <a:lumMod val="85000"/>
                  <a:lumOff val="15000"/>
                </a:schemeClr>
              </a:solidFill>
              <a:latin typeface="Arial" panose="020B0604020202090204" pitchFamily="34" charset="0"/>
              <a:ea typeface="微软雅黑" panose="020B0503020204020204" charset="-122"/>
            </a:endParaRPr>
          </a:p>
          <a:p>
            <a:pPr marL="0" marR="0" indent="0" algn="l" rtl="0" eaLnBrk="1" fontAlgn="t" latinLnBrk="0" hangingPunct="1">
              <a:buNone/>
            </a:pPr>
            <a:r>
              <a:rPr lang="zh-CN" altLang="en-US" sz="1600" dirty="0">
                <a:solidFill>
                  <a:schemeClr val="tx1">
                    <a:lumMod val="85000"/>
                    <a:lumOff val="15000"/>
                  </a:schemeClr>
                </a:solidFill>
                <a:latin typeface="+mn-ea"/>
                <a:ea typeface="微软雅黑" panose="020B0503020204020204" charset="-122"/>
              </a:rPr>
              <a:t>主席台坐席数量</a:t>
            </a:r>
            <a:endParaRPr lang="en-US" altLang="zh-CN" sz="1600" dirty="0">
              <a:solidFill>
                <a:schemeClr val="tx1">
                  <a:lumMod val="85000"/>
                  <a:lumOff val="15000"/>
                </a:schemeClr>
              </a:solidFill>
              <a:latin typeface="+mn-ea"/>
              <a:ea typeface="微软雅黑" panose="020B0503020204020204" charset="-122"/>
            </a:endParaRPr>
          </a:p>
          <a:p>
            <a:pPr marL="0" marR="0" indent="0" algn="l" rtl="0" eaLnBrk="1" fontAlgn="t" latinLnBrk="0" hangingPunct="1">
              <a:buNone/>
            </a:pPr>
            <a:r>
              <a:rPr lang="en-US" altLang="zh-CN" sz="1600" dirty="0">
                <a:solidFill>
                  <a:schemeClr val="tx1">
                    <a:lumMod val="85000"/>
                    <a:lumOff val="15000"/>
                  </a:schemeClr>
                </a:solidFill>
                <a:latin typeface="+mn-ea"/>
                <a:ea typeface="微软雅黑" panose="020B0503020204020204" charset="-122"/>
              </a:rPr>
              <a:t>VIP</a:t>
            </a:r>
            <a:r>
              <a:rPr lang="zh-CN" altLang="en-US" sz="1600" dirty="0">
                <a:solidFill>
                  <a:schemeClr val="tx1">
                    <a:lumMod val="85000"/>
                    <a:lumOff val="15000"/>
                  </a:schemeClr>
                </a:solidFill>
                <a:latin typeface="+mn-ea"/>
                <a:ea typeface="微软雅黑" panose="020B0503020204020204" charset="-122"/>
              </a:rPr>
              <a:t>休息室数量、座位数</a:t>
            </a:r>
            <a:endParaRPr lang="en-US" altLang="zh-CN" sz="1600" dirty="0">
              <a:solidFill>
                <a:schemeClr val="tx1">
                  <a:lumMod val="85000"/>
                  <a:lumOff val="15000"/>
                </a:schemeClr>
              </a:solidFill>
              <a:latin typeface="+mn-ea"/>
              <a:ea typeface="微软雅黑" panose="020B0503020204020204" charset="-122"/>
            </a:endParaRPr>
          </a:p>
          <a:p>
            <a:pPr marL="0" marR="0" indent="0" algn="l" rtl="0" eaLnBrk="1" fontAlgn="t" latinLnBrk="0" hangingPunct="1">
              <a:buNone/>
            </a:pPr>
            <a:r>
              <a:rPr lang="en-US" altLang="zh-CN" sz="1600" dirty="0">
                <a:solidFill>
                  <a:schemeClr val="tx1">
                    <a:lumMod val="85000"/>
                    <a:lumOff val="15000"/>
                  </a:schemeClr>
                </a:solidFill>
                <a:latin typeface="+mn-ea"/>
                <a:ea typeface="微软雅黑" panose="020B0503020204020204" charset="-122"/>
              </a:rPr>
              <a:t>VVIP</a:t>
            </a:r>
            <a:r>
              <a:rPr lang="zh-CN" altLang="en-US" sz="1600" dirty="0">
                <a:solidFill>
                  <a:schemeClr val="tx1">
                    <a:lumMod val="85000"/>
                    <a:lumOff val="15000"/>
                  </a:schemeClr>
                </a:solidFill>
                <a:latin typeface="+mn-ea"/>
                <a:ea typeface="微软雅黑" panose="020B0503020204020204" charset="-122"/>
              </a:rPr>
              <a:t>坐席数量</a:t>
            </a:r>
            <a:endParaRPr lang="en-US" altLang="zh-CN" sz="1600" dirty="0">
              <a:solidFill>
                <a:schemeClr val="tx1">
                  <a:lumMod val="85000"/>
                  <a:lumOff val="15000"/>
                </a:schemeClr>
              </a:solidFill>
              <a:latin typeface="+mn-ea"/>
              <a:ea typeface="微软雅黑" panose="020B0503020204020204" charset="-122"/>
            </a:endParaRPr>
          </a:p>
          <a:p>
            <a:pPr marL="0" marR="0" indent="0" algn="l" rtl="0" eaLnBrk="1" fontAlgn="t" latinLnBrk="0" hangingPunct="1">
              <a:buNone/>
            </a:pPr>
            <a:r>
              <a:rPr lang="zh-CN" altLang="en-US" sz="1600" dirty="0">
                <a:solidFill>
                  <a:schemeClr val="tx1">
                    <a:lumMod val="85000"/>
                    <a:lumOff val="15000"/>
                  </a:schemeClr>
                </a:solidFill>
                <a:latin typeface="+mn-ea"/>
                <a:ea typeface="微软雅黑" panose="020B0503020204020204" charset="-122"/>
              </a:rPr>
              <a:t>是否计划设置内场席</a:t>
            </a:r>
            <a:endParaRPr lang="en-US" altLang="zh-CN" sz="1600" dirty="0">
              <a:solidFill>
                <a:schemeClr val="tx1">
                  <a:lumMod val="85000"/>
                  <a:lumOff val="15000"/>
                </a:schemeClr>
              </a:solidFill>
              <a:latin typeface="+mn-ea"/>
              <a:ea typeface="微软雅黑" panose="020B0503020204020204" charset="-122"/>
            </a:endParaRPr>
          </a:p>
        </p:txBody>
      </p:sp>
      <p:sp>
        <p:nvSpPr>
          <p:cNvPr id="28" name="文本框 27"/>
          <p:cNvSpPr txBox="1"/>
          <p:nvPr>
            <p:custDataLst>
              <p:tags r:id="rId8"/>
            </p:custDataLst>
          </p:nvPr>
        </p:nvSpPr>
        <p:spPr>
          <a:xfrm>
            <a:off x="670251" y="1637099"/>
            <a:ext cx="4891714" cy="583565"/>
          </a:xfrm>
          <a:prstGeom prst="rect">
            <a:avLst/>
          </a:prstGeom>
          <a:noFill/>
        </p:spPr>
        <p:txBody>
          <a:bodyPr wrap="square" rtlCol="0">
            <a:spAutoFit/>
          </a:bodyPr>
          <a:lstStyle/>
          <a:p>
            <a:r>
              <a:rPr lang="zh-CN" altLang="en-US" sz="1600" dirty="0">
                <a:solidFill>
                  <a:schemeClr val="tx1">
                    <a:lumMod val="85000"/>
                    <a:lumOff val="15000"/>
                  </a:schemeClr>
                </a:solidFill>
              </a:rPr>
              <a:t>是否有包厢、</a:t>
            </a:r>
            <a:r>
              <a:rPr lang="en-US" altLang="zh-CN" sz="1600" dirty="0">
                <a:solidFill>
                  <a:schemeClr val="tx1">
                    <a:lumMod val="85000"/>
                    <a:lumOff val="15000"/>
                  </a:schemeClr>
                </a:solidFill>
              </a:rPr>
              <a:t>VIP</a:t>
            </a:r>
            <a:r>
              <a:rPr lang="zh-CN" altLang="en-US" sz="1600" dirty="0">
                <a:solidFill>
                  <a:schemeClr val="tx1">
                    <a:lumMod val="85000"/>
                    <a:lumOff val="15000"/>
                  </a:schemeClr>
                </a:solidFill>
              </a:rPr>
              <a:t>休息室、主席台及</a:t>
            </a:r>
            <a:r>
              <a:rPr lang="en-US" altLang="zh-CN" sz="1600" dirty="0">
                <a:solidFill>
                  <a:schemeClr val="tx1">
                    <a:lumMod val="85000"/>
                    <a:lumOff val="15000"/>
                  </a:schemeClr>
                </a:solidFill>
              </a:rPr>
              <a:t>VVIP</a:t>
            </a:r>
            <a:endParaRPr lang="en-US" altLang="zh-CN" sz="1600" dirty="0">
              <a:solidFill>
                <a:schemeClr val="tx1">
                  <a:lumMod val="85000"/>
                  <a:lumOff val="15000"/>
                </a:schemeClr>
              </a:solidFill>
            </a:endParaRPr>
          </a:p>
          <a:p>
            <a:r>
              <a:rPr lang="zh-CN" altLang="en-US" sz="1600" dirty="0">
                <a:solidFill>
                  <a:schemeClr val="tx1">
                    <a:lumMod val="85000"/>
                    <a:lumOff val="15000"/>
                  </a:schemeClr>
                </a:solidFill>
              </a:rPr>
              <a:t>坐席数量、容量等信息（</a:t>
            </a:r>
            <a:r>
              <a:rPr lang="zh-CN" altLang="en-US" sz="1600" dirty="0">
                <a:solidFill>
                  <a:schemeClr val="tx1">
                    <a:lumMod val="85000"/>
                    <a:lumOff val="15000"/>
                  </a:schemeClr>
                </a:solidFill>
              </a:rPr>
              <a:t>附图片供参考）</a:t>
            </a:r>
            <a:endParaRPr lang="zh-CN" altLang="en-US" sz="1600" dirty="0">
              <a:solidFill>
                <a:schemeClr val="tx1">
                  <a:lumMod val="85000"/>
                  <a:lumOff val="15000"/>
                </a:schemeClr>
              </a:solidFill>
            </a:endParaRPr>
          </a:p>
        </p:txBody>
      </p:sp>
      <p:sp>
        <p:nvSpPr>
          <p:cNvPr id="3" name="文本框 2"/>
          <p:cNvSpPr txBox="1"/>
          <p:nvPr/>
        </p:nvSpPr>
        <p:spPr>
          <a:xfrm>
            <a:off x="6168490" y="1692721"/>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a:t>
            </a:r>
            <a:endParaRPr lang="zh-CN" altLang="en-US" dirty="0">
              <a:cs typeface="+mn-ea"/>
            </a:endParaRPr>
          </a:p>
        </p:txBody>
      </p:sp>
    </p:spTree>
    <p:custDataLst>
      <p:tags r:id="rId9"/>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custDataLst>
              <p:tags r:id="rId1"/>
            </p:custDataLst>
          </p:nvPr>
        </p:nvSpPr>
        <p:spPr>
          <a:xfrm>
            <a:off x="553085" y="1507490"/>
            <a:ext cx="5008880" cy="3106074"/>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latin typeface="Arial" panose="020B0604020202090204" pitchFamily="34" charset="0"/>
                <a:sym typeface="Arial" panose="020B0604020202090204" pitchFamily="34" charset="0"/>
              </a:rPr>
              <a:t>02</a:t>
            </a:r>
            <a:r>
              <a:rPr dirty="0">
                <a:solidFill>
                  <a:schemeClr val="tx1">
                    <a:lumMod val="85000"/>
                    <a:lumOff val="15000"/>
                  </a:schemeClr>
                </a:solidFill>
                <a:uFillTx/>
                <a:latin typeface="Arial" panose="020B0604020202090204" pitchFamily="34" charset="0"/>
                <a:sym typeface="Arial" panose="020B0604020202090204" pitchFamily="34" charset="0"/>
              </a:rPr>
              <a:t>比赛场地</a:t>
            </a:r>
            <a:r>
              <a:rPr lang="en-US" altLang="zh-CN" dirty="0">
                <a:latin typeface="Arial" panose="020B0604020202090204" pitchFamily="34" charset="0"/>
                <a:sym typeface="Arial" panose="020B0604020202090204" pitchFamily="34" charset="0"/>
              </a:rPr>
              <a:t>-</a:t>
            </a:r>
            <a:r>
              <a:rPr lang="zh-CN" altLang="en-US" dirty="0">
                <a:latin typeface="Arial" panose="020B0604020202090204" pitchFamily="34" charset="0"/>
                <a:sym typeface="Arial" panose="020B0604020202090204" pitchFamily="34" charset="0"/>
              </a:rPr>
              <a:t>转播</a:t>
            </a:r>
            <a:r>
              <a:rPr dirty="0">
                <a:latin typeface="Arial" panose="020B0604020202090204" pitchFamily="34" charset="0"/>
                <a:sym typeface="Arial" panose="020B0604020202090204" pitchFamily="34" charset="0"/>
              </a:rPr>
              <a:t>条件</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3"/>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custDataLst>
              <p:tags r:id="rId7"/>
            </p:custDataLst>
          </p:nvPr>
        </p:nvSpPr>
        <p:spPr>
          <a:xfrm>
            <a:off x="662305" y="2071036"/>
            <a:ext cx="4790440" cy="2308324"/>
          </a:xfrm>
          <a:prstGeom prst="rect">
            <a:avLst/>
          </a:prstGeom>
          <a:noFill/>
        </p:spPr>
        <p:txBody>
          <a:bodyPr wrap="square">
            <a:spAutoFit/>
          </a:bodyPr>
          <a:lstStyle/>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场馆</a:t>
            </a:r>
            <a:r>
              <a:rPr lang="en-US" altLang="zh-CN" sz="1600" dirty="0">
                <a:solidFill>
                  <a:schemeClr val="tx1">
                    <a:lumMod val="85000"/>
                    <a:lumOff val="15000"/>
                  </a:schemeClr>
                </a:solidFill>
                <a:latin typeface="+mn-ea"/>
                <a:ea typeface="微软雅黑" panose="020B0503020204020204" charset="-122"/>
              </a:rPr>
              <a:t>FOP</a:t>
            </a:r>
            <a:r>
              <a:rPr lang="zh-CN" altLang="en-US" sz="1600" dirty="0">
                <a:solidFill>
                  <a:schemeClr val="tx1">
                    <a:lumMod val="85000"/>
                    <a:lumOff val="15000"/>
                  </a:schemeClr>
                </a:solidFill>
                <a:latin typeface="+mn-ea"/>
                <a:ea typeface="微软雅黑" panose="020B0503020204020204" charset="-122"/>
              </a:rPr>
              <a:t>区照明是否达到</a:t>
            </a:r>
            <a:r>
              <a:rPr lang="en-US" altLang="zh-CN" sz="1600" dirty="0">
                <a:solidFill>
                  <a:schemeClr val="tx1">
                    <a:lumMod val="85000"/>
                    <a:lumOff val="15000"/>
                  </a:schemeClr>
                </a:solidFill>
                <a:latin typeface="+mn-ea"/>
                <a:ea typeface="微软雅黑" panose="020B0503020204020204" charset="-122"/>
              </a:rPr>
              <a:t>2000Lux</a:t>
            </a:r>
            <a:r>
              <a:rPr lang="zh-CN" altLang="en-US" sz="1600" dirty="0">
                <a:solidFill>
                  <a:schemeClr val="tx1">
                    <a:lumMod val="85000"/>
                    <a:lumOff val="15000"/>
                  </a:schemeClr>
                </a:solidFill>
                <a:latin typeface="+mn-ea"/>
                <a:ea typeface="微软雅黑" panose="020B0503020204020204" charset="-122"/>
              </a:rPr>
              <a:t>及以上</a:t>
            </a:r>
            <a:endParaRPr lang="zh-CN" altLang="en-US"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转播电力应达到</a:t>
            </a:r>
            <a:r>
              <a:rPr lang="en-US" altLang="zh-CN" sz="1600" dirty="0">
                <a:solidFill>
                  <a:schemeClr val="tx1">
                    <a:lumMod val="85000"/>
                    <a:lumOff val="15000"/>
                  </a:schemeClr>
                </a:solidFill>
                <a:latin typeface="+mn-ea"/>
                <a:ea typeface="微软雅黑" panose="020B0503020204020204" charset="-122"/>
              </a:rPr>
              <a:t>100 KVA</a:t>
            </a:r>
            <a:r>
              <a:rPr lang="zh-CN" altLang="en-US" sz="1600" dirty="0">
                <a:solidFill>
                  <a:schemeClr val="tx1">
                    <a:lumMod val="85000"/>
                    <a:lumOff val="15000"/>
                  </a:schemeClr>
                </a:solidFill>
                <a:latin typeface="+mn-ea"/>
                <a:ea typeface="微软雅黑" panose="020B0503020204020204" charset="-122"/>
              </a:rPr>
              <a:t>，转播电力是否与场馆其他电力分开设置</a:t>
            </a:r>
            <a:endParaRPr lang="zh-CN" altLang="en-US"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转播综合区空间是否可以停放转播车、卫星车、工具车等转播车辆</a:t>
            </a:r>
            <a:endParaRPr lang="zh-CN" altLang="en-US"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转播用网络专线是否可以达到</a:t>
            </a:r>
            <a:r>
              <a:rPr lang="en-US" altLang="zh-CN" sz="1600" dirty="0">
                <a:solidFill>
                  <a:schemeClr val="tx1">
                    <a:lumMod val="85000"/>
                    <a:lumOff val="15000"/>
                  </a:schemeClr>
                </a:solidFill>
                <a:latin typeface="+mn-ea"/>
                <a:ea typeface="微软雅黑" panose="020B0503020204020204" charset="-122"/>
              </a:rPr>
              <a:t>300M</a:t>
            </a:r>
            <a:r>
              <a:rPr lang="zh-CN" altLang="en-US" sz="1600" dirty="0">
                <a:solidFill>
                  <a:schemeClr val="tx1">
                    <a:lumMod val="85000"/>
                    <a:lumOff val="15000"/>
                  </a:schemeClr>
                </a:solidFill>
                <a:latin typeface="+mn-ea"/>
                <a:ea typeface="微软雅黑" panose="020B0503020204020204" charset="-122"/>
              </a:rPr>
              <a:t>，三条</a:t>
            </a:r>
            <a:r>
              <a:rPr lang="en-US" altLang="zh-CN" sz="1600" dirty="0">
                <a:solidFill>
                  <a:schemeClr val="tx1">
                    <a:lumMod val="85000"/>
                    <a:lumOff val="15000"/>
                  </a:schemeClr>
                </a:solidFill>
                <a:latin typeface="+mn-ea"/>
                <a:ea typeface="微软雅黑" panose="020B0503020204020204" charset="-122"/>
              </a:rPr>
              <a:t>100M</a:t>
            </a:r>
            <a:r>
              <a:rPr lang="zh-CN" altLang="en-US" sz="1600" dirty="0">
                <a:solidFill>
                  <a:schemeClr val="tx1">
                    <a:lumMod val="85000"/>
                    <a:lumOff val="15000"/>
                  </a:schemeClr>
                </a:solidFill>
                <a:latin typeface="+mn-ea"/>
                <a:ea typeface="微软雅黑" panose="020B0503020204020204" charset="-122"/>
              </a:rPr>
              <a:t>网络专线</a:t>
            </a:r>
            <a:endParaRPr lang="zh-CN" altLang="en-US"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看台处是否有足够空间搭建转播主机位和两个</a:t>
            </a:r>
            <a:r>
              <a:rPr lang="en-US" altLang="zh-CN" sz="1600" dirty="0">
                <a:solidFill>
                  <a:schemeClr val="tx1">
                    <a:lumMod val="85000"/>
                    <a:lumOff val="15000"/>
                  </a:schemeClr>
                </a:solidFill>
                <a:latin typeface="+mn-ea"/>
                <a:ea typeface="微软雅黑" panose="020B0503020204020204" charset="-122"/>
              </a:rPr>
              <a:t>45</a:t>
            </a:r>
            <a:r>
              <a:rPr lang="zh-CN" altLang="en-US" sz="1600" dirty="0">
                <a:solidFill>
                  <a:schemeClr val="tx1">
                    <a:lumMod val="85000"/>
                    <a:lumOff val="15000"/>
                  </a:schemeClr>
                </a:solidFill>
                <a:latin typeface="+mn-ea"/>
                <a:ea typeface="微软雅黑" panose="020B0503020204020204" charset="-122"/>
              </a:rPr>
              <a:t>度机位的平台</a:t>
            </a:r>
            <a:endParaRPr lang="zh-CN" altLang="zh-CN" sz="2400" b="0" i="0" u="none" strike="noStrike" dirty="0">
              <a:effectLst/>
              <a:latin typeface="Arial" panose="020B0604020202090204" pitchFamily="34" charset="0"/>
            </a:endParaRPr>
          </a:p>
        </p:txBody>
      </p:sp>
      <p:sp>
        <p:nvSpPr>
          <p:cNvPr id="28" name="文本框 27"/>
          <p:cNvSpPr txBox="1"/>
          <p:nvPr>
            <p:custDataLst>
              <p:tags r:id="rId8"/>
            </p:custDataLst>
          </p:nvPr>
        </p:nvSpPr>
        <p:spPr>
          <a:xfrm>
            <a:off x="670251" y="1637099"/>
            <a:ext cx="4891714" cy="338554"/>
          </a:xfrm>
          <a:prstGeom prst="rect">
            <a:avLst/>
          </a:prstGeom>
          <a:noFill/>
        </p:spPr>
        <p:txBody>
          <a:bodyPr wrap="square" rtlCol="0">
            <a:spAutoFit/>
          </a:bodyPr>
          <a:lstStyle/>
          <a:p>
            <a:r>
              <a:rPr lang="zh-CN" altLang="en-US" sz="1600" b="1" dirty="0">
                <a:solidFill>
                  <a:schemeClr val="tx1">
                    <a:lumMod val="85000"/>
                    <a:lumOff val="15000"/>
                  </a:schemeClr>
                </a:solidFill>
              </a:rPr>
              <a:t>场馆是否具有符合央视转播软硬件条件：</a:t>
            </a:r>
            <a:endParaRPr lang="zh-CN" altLang="en-US" sz="1600" b="1" dirty="0">
              <a:solidFill>
                <a:schemeClr val="tx1">
                  <a:lumMod val="85000"/>
                  <a:lumOff val="15000"/>
                </a:schemeClr>
              </a:solidFill>
            </a:endParaRPr>
          </a:p>
        </p:txBody>
      </p:sp>
    </p:spTree>
    <p:custDataLst>
      <p:tags r:id="rId9"/>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custDataLst>
              <p:tags r:id="rId1"/>
            </p:custDataLst>
          </p:nvPr>
        </p:nvSpPr>
        <p:spPr>
          <a:xfrm>
            <a:off x="553085" y="1507490"/>
            <a:ext cx="5008880" cy="2320925"/>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2"/>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latin typeface="Arial" panose="020B0604020202090204" pitchFamily="34" charset="0"/>
                <a:sym typeface="Arial" panose="020B0604020202090204" pitchFamily="34" charset="0"/>
              </a:rPr>
              <a:t>02</a:t>
            </a:r>
            <a:r>
              <a:rPr dirty="0">
                <a:solidFill>
                  <a:schemeClr val="tx1">
                    <a:lumMod val="85000"/>
                    <a:lumOff val="15000"/>
                  </a:schemeClr>
                </a:solidFill>
                <a:uFillTx/>
                <a:latin typeface="Arial" panose="020B0604020202090204" pitchFamily="34" charset="0"/>
                <a:sym typeface="Arial" panose="020B0604020202090204" pitchFamily="34" charset="0"/>
              </a:rPr>
              <a:t>比赛场地</a:t>
            </a:r>
            <a:r>
              <a:rPr lang="en-US" altLang="zh-CN" dirty="0">
                <a:latin typeface="Arial" panose="020B0604020202090204" pitchFamily="34" charset="0"/>
                <a:sym typeface="Arial" panose="020B0604020202090204" pitchFamily="34" charset="0"/>
              </a:rPr>
              <a:t>-</a:t>
            </a:r>
            <a:r>
              <a:rPr lang="zh-CN" altLang="en-US" dirty="0">
                <a:latin typeface="Arial" panose="020B0604020202090204" pitchFamily="34" charset="0"/>
                <a:sym typeface="Arial" panose="020B0604020202090204" pitchFamily="34" charset="0"/>
              </a:rPr>
              <a:t>场馆商务</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3"/>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4"/>
            </p:custDataLst>
          </p:nvPr>
        </p:nvPicPr>
        <p:blipFill rotWithShape="1">
          <a:blip r:embed="rId5"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custDataLst>
              <p:tags r:id="rId7"/>
            </p:custDataLst>
          </p:nvPr>
        </p:nvSpPr>
        <p:spPr>
          <a:xfrm>
            <a:off x="608400" y="2167988"/>
            <a:ext cx="4790440" cy="1323439"/>
          </a:xfrm>
          <a:prstGeom prst="rect">
            <a:avLst/>
          </a:prstGeom>
          <a:noFill/>
        </p:spPr>
        <p:txBody>
          <a:bodyPr wrap="square">
            <a:spAutoFit/>
          </a:bodyPr>
          <a:lstStyle/>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场馆是否有冠名商</a:t>
            </a:r>
            <a:endParaRPr lang="en-US" altLang="zh-CN"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场馆内现有广告（如有请图示或额外补充说明）</a:t>
            </a:r>
            <a:endParaRPr lang="en-US" altLang="zh-CN"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如有国家队赞助商竞品和商业广告是否可在赛事期间配合予以全部遮挡</a:t>
            </a:r>
            <a:endParaRPr lang="en-US" altLang="zh-CN" sz="1600" dirty="0">
              <a:solidFill>
                <a:schemeClr val="tx1">
                  <a:lumMod val="85000"/>
                  <a:lumOff val="15000"/>
                </a:schemeClr>
              </a:solidFill>
              <a:latin typeface="+mn-ea"/>
              <a:ea typeface="微软雅黑" panose="020B0503020204020204" charset="-122"/>
            </a:endParaRPr>
          </a:p>
          <a:p>
            <a:pPr marL="285750" indent="-285750" fontAlgn="t">
              <a:buFont typeface="Wingdings" panose="05000000000000000000" pitchFamily="2" charset="2"/>
              <a:buChar char="p"/>
            </a:pPr>
            <a:r>
              <a:rPr lang="zh-CN" altLang="en-US" sz="1600" dirty="0">
                <a:solidFill>
                  <a:schemeClr val="tx1">
                    <a:lumMod val="85000"/>
                    <a:lumOff val="15000"/>
                  </a:schemeClr>
                </a:solidFill>
                <a:latin typeface="+mn-ea"/>
                <a:ea typeface="微软雅黑" panose="020B0503020204020204" charset="-122"/>
              </a:rPr>
              <a:t>预计票房上座率</a:t>
            </a:r>
            <a:endParaRPr lang="en-US" altLang="zh-CN" sz="1600" dirty="0">
              <a:solidFill>
                <a:schemeClr val="tx1">
                  <a:lumMod val="85000"/>
                  <a:lumOff val="15000"/>
                </a:schemeClr>
              </a:solidFill>
              <a:latin typeface="+mn-ea"/>
              <a:ea typeface="微软雅黑" panose="020B0503020204020204" charset="-122"/>
            </a:endParaRPr>
          </a:p>
        </p:txBody>
      </p:sp>
      <p:sp>
        <p:nvSpPr>
          <p:cNvPr id="28" name="文本框 27"/>
          <p:cNvSpPr txBox="1"/>
          <p:nvPr>
            <p:custDataLst>
              <p:tags r:id="rId8"/>
            </p:custDataLst>
          </p:nvPr>
        </p:nvSpPr>
        <p:spPr>
          <a:xfrm>
            <a:off x="670251" y="1637099"/>
            <a:ext cx="4891714" cy="338554"/>
          </a:xfrm>
          <a:prstGeom prst="rect">
            <a:avLst/>
          </a:prstGeom>
          <a:noFill/>
        </p:spPr>
        <p:txBody>
          <a:bodyPr wrap="square" rtlCol="0">
            <a:spAutoFit/>
          </a:bodyPr>
          <a:lstStyle/>
          <a:p>
            <a:r>
              <a:rPr lang="zh-CN" altLang="en-US" sz="1600" b="1" dirty="0">
                <a:solidFill>
                  <a:schemeClr val="tx1">
                    <a:lumMod val="85000"/>
                    <a:lumOff val="15000"/>
                  </a:schemeClr>
                </a:solidFill>
              </a:rPr>
              <a:t>场馆商务情况</a:t>
            </a:r>
            <a:endParaRPr lang="zh-CN" altLang="en-US" sz="1600" b="1" dirty="0">
              <a:solidFill>
                <a:schemeClr val="tx1">
                  <a:lumMod val="85000"/>
                  <a:lumOff val="15000"/>
                </a:schemeClr>
              </a:solidFill>
            </a:endParaRPr>
          </a:p>
        </p:txBody>
      </p:sp>
      <p:sp>
        <p:nvSpPr>
          <p:cNvPr id="3" name="文本框 2"/>
          <p:cNvSpPr txBox="1"/>
          <p:nvPr/>
        </p:nvSpPr>
        <p:spPr>
          <a:xfrm>
            <a:off x="6168490" y="1692721"/>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a:t>
            </a:r>
            <a:endParaRPr lang="zh-CN" altLang="en-US" dirty="0">
              <a:cs typeface="+mn-ea"/>
            </a:endParaRPr>
          </a:p>
        </p:txBody>
      </p:sp>
    </p:spTree>
    <p:custDataLst>
      <p:tags r:id="rId9"/>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场馆商务</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r>
              <a:rPr lang="en-US" sz="2000" dirty="0">
                <a:solidFill>
                  <a:schemeClr val="tx1"/>
                </a:solidFill>
                <a:latin typeface="Arial" panose="020B0604020202090204" pitchFamily="34" charset="0"/>
                <a:ea typeface="微软雅黑" panose="020B0503020204020204" charset="-122"/>
                <a:sym typeface="Arial" panose="020B0604020202090204" pitchFamily="34" charset="0"/>
              </a:rPr>
              <a:t>3-2 </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场馆包厢</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a:sym typeface="+mn-ea"/>
              </a:rPr>
              <a:t>是否有冠名及广告</a:t>
            </a:r>
            <a:endParaRPr lang="zh-CN" altLang="en-US" sz="2000">
              <a:sym typeface="+mn-ea"/>
            </a:endParaRPr>
          </a:p>
          <a:p>
            <a:r>
              <a:rPr lang="zh-CN" altLang="en-US" sz="2000">
                <a:sym typeface="+mn-ea"/>
              </a:rPr>
              <a:t>是否有内部装饰</a:t>
            </a:r>
            <a:endParaRPr lang="zh-CN" altLang="en-US" sz="2000"/>
          </a:p>
          <a:p>
            <a:endParaRPr 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522095"/>
            <a:ext cx="29711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场馆商务</a:t>
            </a:r>
            <a:endParaRPr>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78580" y="637413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场馆包厢</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a:stretch>
            <a:fillRect/>
          </a:stretch>
        </p:blipFill>
        <p:spPr>
          <a:xfrm>
            <a:off x="876300" y="1802765"/>
            <a:ext cx="2775585" cy="1626235"/>
          </a:xfrm>
          <a:prstGeom prst="rect">
            <a:avLst/>
          </a:prstGeom>
          <a:noFill/>
          <a:ln w="9525">
            <a:noFill/>
          </a:ln>
        </p:spPr>
      </p:pic>
    </p:spTree>
    <p:custDataLst>
      <p:tags r:id="rId5"/>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a:t>
            </a:r>
            <a:r>
              <a:rPr>
                <a:latin typeface="Arial" panose="020B0604020202090204" pitchFamily="34" charset="0"/>
                <a:sym typeface="Arial" panose="020B0604020202090204" pitchFamily="34" charset="0"/>
              </a:rPr>
              <a:t>比赛场地</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场馆商务</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r>
              <a:rPr lang="en-US" sz="2000" dirty="0">
                <a:solidFill>
                  <a:schemeClr val="tx1"/>
                </a:solidFill>
                <a:latin typeface="Arial" panose="020B0604020202090204" pitchFamily="34" charset="0"/>
                <a:ea typeface="微软雅黑" panose="020B0503020204020204" charset="-122"/>
                <a:sym typeface="Arial" panose="020B0604020202090204" pitchFamily="34" charset="0"/>
              </a:rPr>
              <a:t>3-3  </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票务</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a:sym typeface="+mn-ea"/>
              </a:rPr>
              <a:t>过往比赛的票区图</a:t>
            </a:r>
            <a:endParaRPr 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4"/>
            </p:custDataLst>
          </p:nvPr>
        </p:nvSpPr>
        <p:spPr>
          <a:xfrm>
            <a:off x="3720465" y="1522095"/>
            <a:ext cx="8060690"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096000" y="6283325"/>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票区图</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5"/>
            </p:custDataLst>
          </p:nvPr>
        </p:nvSpPr>
        <p:spPr>
          <a:xfrm>
            <a:off x="526415" y="1522095"/>
            <a:ext cx="29711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820092" y="3417887"/>
            <a:ext cx="3861435" cy="398780"/>
          </a:xfrm>
          <a:prstGeom prst="rect">
            <a:avLst/>
          </a:prstGeom>
          <a:noFill/>
        </p:spPr>
        <p:txBody>
          <a:bodyPr wrap="square" rtlCol="0" anchor="t">
            <a:spAutoFit/>
          </a:bodyPr>
          <a:lstStyle/>
          <a:p>
            <a:pPr algn="ctr"/>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票区图（带座位）</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6"/>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02训练馆</a:t>
            </a:r>
            <a:endParaRPr lang="en-US" altLang="zh-CN">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4801235" cy="3890645"/>
          </a:xfrm>
          <a:prstGeom prst="rect">
            <a:avLst/>
          </a:prstGeom>
          <a:noFill/>
        </p:spPr>
        <p:txBody>
          <a:bodyPr wrap="square" rtlCol="0">
            <a:normAutofit/>
          </a:bodyPr>
          <a:lstStyle/>
          <a:p>
            <a:r>
              <a:rPr lang="en-US" sz="2000" dirty="0">
                <a:solidFill>
                  <a:schemeClr val="tx1"/>
                </a:solidFill>
                <a:latin typeface="Arial" panose="020B0604020202090204" pitchFamily="34" charset="0"/>
                <a:ea typeface="微软雅黑" panose="020B0503020204020204" charset="-122"/>
                <a:sym typeface="Arial" panose="020B0604020202090204" pitchFamily="34" charset="0"/>
              </a:rPr>
              <a:t>2-3 </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训练馆</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如有</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提供训练馆照片</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训练馆是否有其他包装</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训练馆是否有更衣室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522095"/>
            <a:ext cx="324294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02训练馆</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endParaRPr sz="3200" dirty="0">
              <a:solidFill>
                <a:schemeClr val="tx1">
                  <a:lumMod val="85000"/>
                  <a:lumOff val="15000"/>
                </a:schemeClr>
              </a:solidFill>
              <a:uFillTx/>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404990" y="1642518"/>
            <a:ext cx="5292000" cy="4248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custDataLst>
              <p:tags r:id="rId6"/>
            </p:custDataLst>
          </p:nvPr>
        </p:nvSpPr>
        <p:spPr>
          <a:xfrm>
            <a:off x="576577" y="1753486"/>
            <a:ext cx="1537595" cy="1796415"/>
          </a:xfrm>
          <a:prstGeom prst="rect">
            <a:avLst/>
          </a:prstGeom>
          <a:noFill/>
        </p:spPr>
        <p:txBody>
          <a:bodyPr wrap="square" rtlCol="0">
            <a:noAutofit/>
          </a:bodyPr>
          <a:lstStyle/>
          <a:p>
            <a:r>
              <a:rPr lang="zh-CN" altLang="en-US" sz="1600" b="1" dirty="0">
                <a:solidFill>
                  <a:schemeClr val="tx1">
                    <a:lumMod val="85000"/>
                    <a:lumOff val="15000"/>
                  </a:schemeClr>
                </a:solidFill>
              </a:rPr>
              <a:t>需提供</a:t>
            </a:r>
            <a:endParaRPr lang="zh-CN" altLang="en-US" sz="1600" b="1" dirty="0">
              <a:solidFill>
                <a:schemeClr val="tx1">
                  <a:lumMod val="85000"/>
                  <a:lumOff val="15000"/>
                </a:schemeClr>
              </a:solidFill>
            </a:endParaRPr>
          </a:p>
        </p:txBody>
      </p:sp>
      <p:grpSp>
        <p:nvGrpSpPr>
          <p:cNvPr id="31" name="组合 30"/>
          <p:cNvGrpSpPr/>
          <p:nvPr/>
        </p:nvGrpSpPr>
        <p:grpSpPr>
          <a:xfrm>
            <a:off x="6736891" y="1884176"/>
            <a:ext cx="4706444" cy="3695300"/>
            <a:chOff x="11236" y="2979"/>
            <a:chExt cx="6391" cy="4790"/>
          </a:xfrm>
        </p:grpSpPr>
        <p:pic>
          <p:nvPicPr>
            <p:cNvPr id="23" name="图片 22"/>
            <p:cNvPicPr>
              <a:picLocks noChangeAspect="1"/>
            </p:cNvPicPr>
            <p:nvPr/>
          </p:nvPicPr>
          <p:blipFill>
            <a:blip r:embed="rId7"/>
            <a:stretch>
              <a:fillRect/>
            </a:stretch>
          </p:blipFill>
          <p:spPr>
            <a:xfrm>
              <a:off x="11236" y="2979"/>
              <a:ext cx="3194" cy="2394"/>
            </a:xfrm>
            <a:prstGeom prst="rect">
              <a:avLst/>
            </a:prstGeom>
          </p:spPr>
        </p:pic>
        <p:pic>
          <p:nvPicPr>
            <p:cNvPr id="24" name="图片 23"/>
            <p:cNvPicPr>
              <a:picLocks noChangeAspect="1"/>
            </p:cNvPicPr>
            <p:nvPr/>
          </p:nvPicPr>
          <p:blipFill>
            <a:blip r:embed="rId8"/>
            <a:stretch>
              <a:fillRect/>
            </a:stretch>
          </p:blipFill>
          <p:spPr>
            <a:xfrm>
              <a:off x="14430" y="2979"/>
              <a:ext cx="3188" cy="2421"/>
            </a:xfrm>
            <a:prstGeom prst="rect">
              <a:avLst/>
            </a:prstGeom>
          </p:spPr>
        </p:pic>
        <p:pic>
          <p:nvPicPr>
            <p:cNvPr id="29" name="图片 28"/>
            <p:cNvPicPr>
              <a:picLocks noChangeAspect="1"/>
            </p:cNvPicPr>
            <p:nvPr/>
          </p:nvPicPr>
          <p:blipFill>
            <a:blip r:embed="rId9"/>
            <a:stretch>
              <a:fillRect/>
            </a:stretch>
          </p:blipFill>
          <p:spPr>
            <a:xfrm>
              <a:off x="11236" y="5373"/>
              <a:ext cx="3195" cy="2396"/>
            </a:xfrm>
            <a:prstGeom prst="rect">
              <a:avLst/>
            </a:prstGeom>
          </p:spPr>
        </p:pic>
        <p:pic>
          <p:nvPicPr>
            <p:cNvPr id="30" name="图片 29"/>
            <p:cNvPicPr>
              <a:picLocks noChangeAspect="1"/>
            </p:cNvPicPr>
            <p:nvPr/>
          </p:nvPicPr>
          <p:blipFill>
            <a:blip r:embed="rId10"/>
            <a:stretch>
              <a:fillRect/>
            </a:stretch>
          </p:blipFill>
          <p:spPr>
            <a:xfrm>
              <a:off x="14431" y="5373"/>
              <a:ext cx="3196" cy="2397"/>
            </a:xfrm>
            <a:prstGeom prst="rect">
              <a:avLst/>
            </a:prstGeom>
          </p:spPr>
        </p:pic>
      </p:grpSp>
      <p:sp>
        <p:nvSpPr>
          <p:cNvPr id="7" name="文本框 6"/>
          <p:cNvSpPr txBox="1"/>
          <p:nvPr/>
        </p:nvSpPr>
        <p:spPr>
          <a:xfrm>
            <a:off x="6759738" y="1583578"/>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graphicFrame>
        <p:nvGraphicFramePr>
          <p:cNvPr id="4" name="表格 3"/>
          <p:cNvGraphicFramePr/>
          <p:nvPr>
            <p:custDataLst>
              <p:tags r:id="rId11"/>
            </p:custDataLst>
          </p:nvPr>
        </p:nvGraphicFramePr>
        <p:xfrm>
          <a:off x="201295" y="2093595"/>
          <a:ext cx="5894705" cy="2263775"/>
        </p:xfrm>
        <a:graphic>
          <a:graphicData uri="http://schemas.openxmlformats.org/drawingml/2006/table">
            <a:tbl>
              <a:tblPr/>
              <a:tblGrid>
                <a:gridCol w="1393190"/>
                <a:gridCol w="729615"/>
                <a:gridCol w="1170940"/>
                <a:gridCol w="921385"/>
                <a:gridCol w="1679575"/>
              </a:tblGrid>
              <a:tr h="210820">
                <a:tc gridSpan="5">
                  <a:txBody>
                    <a:bodyPr/>
                    <a:lstStyle/>
                    <a:p>
                      <a:pPr algn="ctr" fontAlgn="ctr"/>
                      <a:r>
                        <a:rPr lang="zh-CN" altLang="en-US" sz="1100" b="0" i="0">
                          <a:solidFill>
                            <a:srgbClr val="000000"/>
                          </a:solidFill>
                          <a:latin typeface="宋体" pitchFamily="2" charset="-122"/>
                          <a:ea typeface="宋体" pitchFamily="2" charset="-122"/>
                        </a:rPr>
                        <a:t>训练馆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88595">
                <a:tc>
                  <a:txBody>
                    <a:bodyPr/>
                    <a:lstStyle/>
                    <a:p>
                      <a:pPr algn="ctr" fontAlgn="ctr"/>
                      <a:r>
                        <a:rPr lang="zh-CN" altLang="en-US" sz="1100" b="0" i="0">
                          <a:solidFill>
                            <a:srgbClr val="000000"/>
                          </a:solidFill>
                          <a:latin typeface="宋体" pitchFamily="2" charset="-122"/>
                          <a:ea typeface="宋体" pitchFamily="2" charset="-122"/>
                        </a:rPr>
                        <a:t>设备</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品牌</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型号</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数量</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备注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22555">
                <a:tc>
                  <a:txBody>
                    <a:bodyPr/>
                    <a:lstStyle/>
                    <a:p>
                      <a:pPr algn="ctr" fontAlgn="ctr"/>
                      <a:r>
                        <a:rPr lang="zh-CN" altLang="en-US" sz="1100" b="0" i="0">
                          <a:solidFill>
                            <a:srgbClr val="000000"/>
                          </a:solidFill>
                          <a:latin typeface="宋体" pitchFamily="2" charset="-122"/>
                          <a:ea typeface="宋体" pitchFamily="2" charset="-122"/>
                        </a:rPr>
                        <a:t>篮架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rowSpan="2">
                  <a:txBody>
                    <a:bodyPr/>
                    <a:lstStyle/>
                    <a:p>
                      <a:pPr algn="ctr" fontAlgn="ctr"/>
                      <a:r>
                        <a:rPr lang="zh-CN" altLang="en-US" sz="900" dirty="0">
                          <a:latin typeface="+mn-ea"/>
                          <a:sym typeface="+mn-ea"/>
                        </a:rPr>
                        <a:t>备用篮架须与主用篮架型号一致</a:t>
                      </a:r>
                      <a:endParaRPr lang="zh-CN" altLang="en-US" sz="900" b="0" i="0" dirty="0">
                        <a:solidFill>
                          <a:srgbClr val="000000"/>
                        </a:solidFill>
                        <a:latin typeface="+mn-ea"/>
                        <a:ea typeface="宋体" pitchFamily="2" charset="-122"/>
                        <a:sym typeface="+mn-ea"/>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35255">
                <a:tc>
                  <a:txBody>
                    <a:bodyPr/>
                    <a:lstStyle/>
                    <a:p>
                      <a:pPr algn="ctr" fontAlgn="ctr"/>
                      <a:r>
                        <a:rPr lang="zh-CN" altLang="en-US" sz="1100" b="0" i="0">
                          <a:solidFill>
                            <a:srgbClr val="000000"/>
                          </a:solidFill>
                          <a:latin typeface="宋体" pitchFamily="2" charset="-122"/>
                          <a:ea typeface="宋体" pitchFamily="2" charset="-122"/>
                        </a:rPr>
                        <a:t>备用篮架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vMerge="1">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计时</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记分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地板</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球权显示器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全队犯规显示器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讯响器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记录台灯带</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7960">
                <a:tc>
                  <a:txBody>
                    <a:bodyPr/>
                    <a:lstStyle/>
                    <a:p>
                      <a:pPr algn="ctr" fontAlgn="ctr"/>
                      <a:r>
                        <a:rPr lang="zh-CN" altLang="en-US" sz="1100" b="0" i="0">
                          <a:solidFill>
                            <a:srgbClr val="000000"/>
                          </a:solidFill>
                          <a:latin typeface="宋体" pitchFamily="2" charset="-122"/>
                          <a:ea typeface="宋体" pitchFamily="2" charset="-122"/>
                        </a:rPr>
                        <a:t>移动记分牌</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ustDataLst>
      <p:tags r:id="rId1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atin typeface="Arial" panose="020B0604020202090204" pitchFamily="34" charset="0"/>
                <a:sym typeface="Arial" panose="020B0604020202090204" pitchFamily="34" charset="0"/>
              </a:rPr>
              <a:t>02训练馆</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场地硬件条件</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78580" y="637413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训练馆</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38778" y="3429000"/>
            <a:ext cx="7972887" cy="369332"/>
          </a:xfrm>
          <a:prstGeom prst="rect">
            <a:avLst/>
          </a:prstGeom>
          <a:noFill/>
        </p:spPr>
        <p:txBody>
          <a:bodyPr wrap="square">
            <a:spAutoFit/>
          </a:bodyPr>
          <a:lstStyle/>
          <a:p>
            <a:pPr algn="ctr"/>
            <a:r>
              <a:rPr lang="zh-CN" altLang="en-US" dirty="0">
                <a:highlight>
                  <a:srgbClr val="FFFF00"/>
                </a:highlight>
                <a:latin typeface="Arial" panose="020B0604020202090204" pitchFamily="34" charset="0"/>
                <a:ea typeface="微软雅黑" panose="020B0503020204020204" charset="-122"/>
                <a:sym typeface="Arial" panose="020B0604020202090204" pitchFamily="34" charset="0"/>
              </a:rPr>
              <a:t>训练馆</a:t>
            </a:r>
            <a:r>
              <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rPr>
              <a:t>照片（体现全景、篮架、计时器、更衣室、卫生间、和比赛馆相对位置）</a:t>
            </a:r>
            <a:endParaRPr lang="zh-CN" altLang="en-US" sz="1800" dirty="0">
              <a:solidFill>
                <a:schemeClr val="tx1"/>
              </a:solidFill>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4"/>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03</a:t>
            </a:r>
            <a:r>
              <a:rPr lang="zh-CN" altLang="en-US" dirty="0">
                <a:latin typeface="Arial" panose="020B0604020202090204" pitchFamily="34" charset="0"/>
                <a:sym typeface="Arial" panose="020B0604020202090204" pitchFamily="34" charset="0"/>
              </a:rPr>
              <a:t>赛会酒店</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接待能力</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21" name="文本框 20"/>
          <p:cNvSpPr txBox="1"/>
          <p:nvPr>
            <p:custDataLst>
              <p:tags r:id="rId5"/>
            </p:custDataLst>
          </p:nvPr>
        </p:nvSpPr>
        <p:spPr>
          <a:xfrm>
            <a:off x="361950" y="1315085"/>
            <a:ext cx="4493895" cy="1568450"/>
          </a:xfrm>
          <a:prstGeom prst="rect">
            <a:avLst/>
          </a:prstGeom>
          <a:noFill/>
        </p:spPr>
        <p:txBody>
          <a:bodyPr wrap="square" rtlCol="0">
            <a:spAutoFit/>
          </a:bodyPr>
          <a:lstStyle/>
          <a:p>
            <a:r>
              <a:rPr lang="zh-CN" altLang="en-US" sz="2400" b="1" dirty="0">
                <a:solidFill>
                  <a:schemeClr val="tx1">
                    <a:lumMod val="85000"/>
                    <a:lumOff val="15000"/>
                  </a:schemeClr>
                </a:solidFill>
              </a:rPr>
              <a:t>中国队酒店</a:t>
            </a:r>
            <a:r>
              <a:rPr lang="en-US" altLang="zh-CN" sz="2400" b="1" dirty="0">
                <a:solidFill>
                  <a:schemeClr val="tx1">
                    <a:lumMod val="85000"/>
                    <a:lumOff val="15000"/>
                  </a:schemeClr>
                </a:solidFill>
              </a:rPr>
              <a:t>-</a:t>
            </a:r>
            <a:r>
              <a:rPr lang="zh-CN" altLang="en-US" sz="2400" b="1" dirty="0">
                <a:solidFill>
                  <a:schemeClr val="tx1">
                    <a:lumMod val="85000"/>
                    <a:lumOff val="15000"/>
                  </a:schemeClr>
                </a:solidFill>
              </a:rPr>
              <a:t>名称</a:t>
            </a:r>
            <a:endParaRPr lang="zh-CN" altLang="en-US" sz="2400" b="1" dirty="0">
              <a:solidFill>
                <a:schemeClr val="tx1">
                  <a:lumMod val="85000"/>
                  <a:lumOff val="15000"/>
                </a:schemeClr>
              </a:solidFill>
            </a:endParaRPr>
          </a:p>
          <a:p>
            <a:r>
              <a:rPr lang="zh-CN" altLang="en-US" dirty="0">
                <a:solidFill>
                  <a:schemeClr val="tx1">
                    <a:lumMod val="85000"/>
                    <a:lumOff val="15000"/>
                  </a:schemeClr>
                </a:solidFill>
              </a:rPr>
              <a:t>距离场馆车程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距离机场车程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酒店翻新时间</a:t>
            </a:r>
            <a:endParaRPr lang="zh-CN" altLang="en-US" dirty="0">
              <a:solidFill>
                <a:schemeClr val="tx1">
                  <a:lumMod val="85000"/>
                  <a:lumOff val="15000"/>
                </a:schemeClr>
              </a:solidFill>
            </a:endParaRPr>
          </a:p>
          <a:p>
            <a:r>
              <a:rPr lang="zh-CN" altLang="en-US" dirty="0">
                <a:solidFill>
                  <a:schemeClr val="tx1">
                    <a:lumMod val="85000"/>
                    <a:lumOff val="15000"/>
                  </a:schemeClr>
                </a:solidFill>
              </a:rPr>
              <a:t>酒店接待运动队经验</a:t>
            </a:r>
            <a:endParaRPr lang="zh-CN" altLang="en-US" dirty="0">
              <a:solidFill>
                <a:schemeClr val="tx1">
                  <a:lumMod val="85000"/>
                  <a:lumOff val="15000"/>
                </a:schemeClr>
              </a:solidFill>
            </a:endParaRPr>
          </a:p>
        </p:txBody>
      </p:sp>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6690360" y="2312035"/>
            <a:ext cx="4490720" cy="2966653"/>
            <a:chOff x="9762" y="2908"/>
            <a:chExt cx="7588" cy="5223"/>
          </a:xfrm>
        </p:grpSpPr>
        <p:pic>
          <p:nvPicPr>
            <p:cNvPr id="104" name="图片 103"/>
            <p:cNvPicPr/>
            <p:nvPr/>
          </p:nvPicPr>
          <p:blipFill>
            <a:blip r:embed="rId7"/>
            <a:stretch>
              <a:fillRect/>
            </a:stretch>
          </p:blipFill>
          <p:spPr>
            <a:xfrm>
              <a:off x="9762" y="2908"/>
              <a:ext cx="3689" cy="2456"/>
            </a:xfrm>
            <a:prstGeom prst="rect">
              <a:avLst/>
            </a:prstGeom>
            <a:noFill/>
            <a:ln w="9525">
              <a:noFill/>
            </a:ln>
          </p:spPr>
        </p:pic>
        <p:pic>
          <p:nvPicPr>
            <p:cNvPr id="105" name="图片 104"/>
            <p:cNvPicPr/>
            <p:nvPr/>
          </p:nvPicPr>
          <p:blipFill>
            <a:blip r:embed="rId8"/>
            <a:stretch>
              <a:fillRect/>
            </a:stretch>
          </p:blipFill>
          <p:spPr>
            <a:xfrm>
              <a:off x="13451" y="2908"/>
              <a:ext cx="3899" cy="2456"/>
            </a:xfrm>
            <a:prstGeom prst="rect">
              <a:avLst/>
            </a:prstGeom>
            <a:noFill/>
            <a:ln w="9525">
              <a:noFill/>
            </a:ln>
          </p:spPr>
        </p:pic>
        <p:pic>
          <p:nvPicPr>
            <p:cNvPr id="33" name="图片 32"/>
            <p:cNvPicPr>
              <a:picLocks noChangeAspect="1"/>
            </p:cNvPicPr>
            <p:nvPr/>
          </p:nvPicPr>
          <p:blipFill>
            <a:blip r:embed="rId9"/>
            <a:stretch>
              <a:fillRect/>
            </a:stretch>
          </p:blipFill>
          <p:spPr>
            <a:xfrm>
              <a:off x="9762" y="5364"/>
              <a:ext cx="3690" cy="2767"/>
            </a:xfrm>
            <a:prstGeom prst="rect">
              <a:avLst/>
            </a:prstGeom>
          </p:spPr>
        </p:pic>
        <p:pic>
          <p:nvPicPr>
            <p:cNvPr id="37" name="图片 36"/>
            <p:cNvPicPr>
              <a:picLocks noChangeAspect="1"/>
            </p:cNvPicPr>
            <p:nvPr/>
          </p:nvPicPr>
          <p:blipFill>
            <a:blip r:embed="rId10"/>
            <a:stretch>
              <a:fillRect/>
            </a:stretch>
          </p:blipFill>
          <p:spPr>
            <a:xfrm>
              <a:off x="13417" y="5364"/>
              <a:ext cx="3933" cy="2767"/>
            </a:xfrm>
            <a:prstGeom prst="rect">
              <a:avLst/>
            </a:prstGeom>
          </p:spPr>
        </p:pic>
      </p:grpSp>
      <p:sp>
        <p:nvSpPr>
          <p:cNvPr id="3" name="文本框 2"/>
          <p:cNvSpPr txBox="1"/>
          <p:nvPr/>
        </p:nvSpPr>
        <p:spPr>
          <a:xfrm>
            <a:off x="6315959" y="155422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graphicFrame>
        <p:nvGraphicFramePr>
          <p:cNvPr id="4" name="表格 3"/>
          <p:cNvGraphicFramePr/>
          <p:nvPr>
            <p:custDataLst>
              <p:tags r:id="rId11"/>
            </p:custDataLst>
          </p:nvPr>
        </p:nvGraphicFramePr>
        <p:xfrm>
          <a:off x="473710" y="3215005"/>
          <a:ext cx="5187950" cy="3411220"/>
        </p:xfrm>
        <a:graphic>
          <a:graphicData uri="http://schemas.openxmlformats.org/drawingml/2006/table">
            <a:tbl>
              <a:tblPr/>
              <a:tblGrid>
                <a:gridCol w="921385"/>
                <a:gridCol w="3131185"/>
                <a:gridCol w="1135380"/>
              </a:tblGrid>
              <a:tr h="267970">
                <a:tc gridSpan="2">
                  <a:txBody>
                    <a:bodyPr/>
                    <a:lstStyle/>
                    <a:p>
                      <a:pPr algn="ctr" fontAlgn="ctr"/>
                      <a:r>
                        <a:rPr lang="zh-CN" altLang="en-US" sz="1100" b="0" i="0">
                          <a:solidFill>
                            <a:srgbClr val="000000"/>
                          </a:solidFill>
                          <a:latin typeface="宋体" pitchFamily="2" charset="-122"/>
                          <a:ea typeface="宋体" pitchFamily="2" charset="-122"/>
                        </a:rPr>
                        <a:t>酒店</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a:lnL w="6350" cap="flat" cmpd="sng" algn="ctr">
                      <a:solidFill>
                        <a:srgbClr val="000000"/>
                      </a:solidFill>
                      <a:prstDash val="solid"/>
                      <a:roun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4945">
                <a:tc>
                  <a:txBody>
                    <a:bodyPr/>
                    <a:lstStyle/>
                    <a:p>
                      <a:pPr algn="ctr" fontAlgn="ctr"/>
                      <a:r>
                        <a:rPr lang="zh-CN" altLang="en-US" sz="1100" b="0" i="0">
                          <a:solidFill>
                            <a:srgbClr val="000000"/>
                          </a:solidFill>
                          <a:latin typeface="宋体" pitchFamily="2" charset="-122"/>
                          <a:ea typeface="宋体" pitchFamily="2" charset="-122"/>
                        </a:rPr>
                        <a:t>项目</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r>
                        <a:rPr lang="zh-CN" altLang="en-US" sz="1100" b="0" i="0">
                          <a:solidFill>
                            <a:srgbClr val="000000"/>
                          </a:solidFill>
                          <a:latin typeface="宋体" pitchFamily="2" charset="-122"/>
                          <a:ea typeface="宋体" pitchFamily="2" charset="-122"/>
                        </a:rPr>
                        <a:t>要求</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r>
                        <a:rPr lang="zh-CN" altLang="en-US" sz="1100" b="0" i="0">
                          <a:solidFill>
                            <a:srgbClr val="000000"/>
                          </a:solidFill>
                          <a:latin typeface="宋体" pitchFamily="2" charset="-122"/>
                          <a:ea typeface="宋体" pitchFamily="2" charset="-122"/>
                        </a:rPr>
                        <a:t>是否可满足标准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74625">
                <a:tc>
                  <a:txBody>
                    <a:bodyPr/>
                    <a:lstStyle/>
                    <a:p>
                      <a:pPr algn="ctr" fontAlgn="ctr"/>
                      <a:r>
                        <a:rPr lang="zh-CN" altLang="en-US" sz="1100" b="0" i="0">
                          <a:solidFill>
                            <a:srgbClr val="000000"/>
                          </a:solidFill>
                          <a:latin typeface="宋体" pitchFamily="2" charset="-122"/>
                          <a:ea typeface="宋体" pitchFamily="2" charset="-122"/>
                        </a:rPr>
                        <a:t>酒店星级</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pPr>
                      <a:r>
                        <a:rPr lang="zh-CN" altLang="en-US" sz="1100">
                          <a:solidFill>
                            <a:srgbClr val="000000"/>
                          </a:solidFill>
                          <a:latin typeface="宋体" pitchFamily="2" charset="-122"/>
                          <a:ea typeface="宋体" pitchFamily="2" charset="-122"/>
                          <a:sym typeface="+mn-ea"/>
                        </a:rPr>
                        <a:t>五星级以上标准</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6690">
                <a:tc>
                  <a:txBody>
                    <a:bodyPr/>
                    <a:lstStyle/>
                    <a:p>
                      <a:pPr algn="ctr" fontAlgn="ctr">
                        <a:buNone/>
                      </a:pPr>
                      <a:r>
                        <a:rPr lang="zh-CN" altLang="en-US" sz="1100" b="0" i="0">
                          <a:solidFill>
                            <a:srgbClr val="000000"/>
                          </a:solidFill>
                          <a:latin typeface="宋体" pitchFamily="2" charset="-122"/>
                          <a:ea typeface="宋体" pitchFamily="2" charset="-122"/>
                        </a:rPr>
                        <a:t>酒店交通</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buNone/>
                      </a:pPr>
                      <a:r>
                        <a:rPr lang="zh-CN" altLang="en-US" sz="1100" b="0" i="0">
                          <a:solidFill>
                            <a:srgbClr val="000000"/>
                          </a:solidFill>
                          <a:latin typeface="宋体" pitchFamily="2" charset="-122"/>
                          <a:ea typeface="宋体" pitchFamily="2" charset="-122"/>
                        </a:rPr>
                        <a:t>需距离场馆</a:t>
                      </a:r>
                      <a:r>
                        <a:rPr lang="en-US" altLang="zh-CN" sz="1100" b="0" i="0">
                          <a:solidFill>
                            <a:srgbClr val="000000"/>
                          </a:solidFill>
                          <a:latin typeface="宋体" pitchFamily="2" charset="-122"/>
                          <a:ea typeface="宋体" pitchFamily="2" charset="-122"/>
                        </a:rPr>
                        <a:t>20</a:t>
                      </a:r>
                      <a:r>
                        <a:rPr lang="zh-CN" altLang="en-US" sz="1100" b="0" i="0">
                          <a:solidFill>
                            <a:srgbClr val="000000"/>
                          </a:solidFill>
                          <a:latin typeface="宋体" pitchFamily="2" charset="-122"/>
                          <a:ea typeface="宋体" pitchFamily="2" charset="-122"/>
                        </a:rPr>
                        <a:t>分钟以内</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47980">
                <a:tc>
                  <a:txBody>
                    <a:bodyPr/>
                    <a:lstStyle/>
                    <a:p>
                      <a:pPr algn="ctr" fontAlgn="ctr"/>
                      <a:r>
                        <a:rPr lang="zh-CN" altLang="en-US" sz="1100" b="0" i="0">
                          <a:solidFill>
                            <a:srgbClr val="000000"/>
                          </a:solidFill>
                          <a:latin typeface="宋体" pitchFamily="2" charset="-122"/>
                          <a:ea typeface="宋体" pitchFamily="2" charset="-122"/>
                        </a:rPr>
                        <a:t>食品安全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pPr>
                      <a:r>
                        <a:rPr lang="zh-CN" altLang="en-US" sz="1100">
                          <a:solidFill>
                            <a:srgbClr val="000000"/>
                          </a:solidFill>
                          <a:latin typeface="宋体" pitchFamily="2" charset="-122"/>
                          <a:ea typeface="宋体" pitchFamily="2" charset="-122"/>
                          <a:sym typeface="+mn-ea"/>
                        </a:rPr>
                        <a:t>符合食品安全卫生标准，遵守反兴奋剂标准和要求</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532765">
                <a:tc>
                  <a:txBody>
                    <a:bodyPr/>
                    <a:lstStyle/>
                    <a:p>
                      <a:pPr algn="ctr" fontAlgn="ctr">
                        <a:buNone/>
                      </a:pPr>
                      <a:r>
                        <a:rPr lang="zh-CN" altLang="en-US" sz="1100" b="0" i="0">
                          <a:solidFill>
                            <a:srgbClr val="000000"/>
                          </a:solidFill>
                          <a:latin typeface="宋体" pitchFamily="2" charset="-122"/>
                          <a:ea typeface="宋体" pitchFamily="2" charset="-122"/>
                        </a:rPr>
                        <a:t>酒店健身房</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buNone/>
                      </a:pPr>
                      <a:r>
                        <a:rPr lang="zh-CN" altLang="en-US" sz="1100" b="0" i="0">
                          <a:solidFill>
                            <a:srgbClr val="000000"/>
                          </a:solidFill>
                          <a:latin typeface="宋体" pitchFamily="2" charset="-122"/>
                          <a:ea typeface="宋体" pitchFamily="2" charset="-122"/>
                        </a:rPr>
                        <a:t>需满足可同时容纳</a:t>
                      </a:r>
                      <a:r>
                        <a:rPr lang="en-US" altLang="zh-CN" sz="1100" b="0" i="0">
                          <a:solidFill>
                            <a:srgbClr val="000000"/>
                          </a:solidFill>
                          <a:latin typeface="宋体" pitchFamily="2" charset="-122"/>
                          <a:ea typeface="宋体" pitchFamily="2" charset="-122"/>
                        </a:rPr>
                        <a:t>25</a:t>
                      </a:r>
                      <a:r>
                        <a:rPr lang="zh-CN" altLang="en-US" sz="1100" b="0" i="0">
                          <a:solidFill>
                            <a:srgbClr val="000000"/>
                          </a:solidFill>
                          <a:latin typeface="宋体" pitchFamily="2" charset="-122"/>
                          <a:ea typeface="宋体" pitchFamily="2" charset="-122"/>
                        </a:rPr>
                        <a:t>人的空间大小</a:t>
                      </a:r>
                      <a:endParaRPr lang="zh-CN" altLang="en-US" sz="1100" b="0" i="0">
                        <a:solidFill>
                          <a:srgbClr val="000000"/>
                        </a:solidFill>
                        <a:latin typeface="宋体" pitchFamily="2" charset="-122"/>
                        <a:ea typeface="宋体" pitchFamily="2" charset="-122"/>
                      </a:endParaRPr>
                    </a:p>
                    <a:p>
                      <a:pPr algn="l" fontAlgn="ctr">
                        <a:buClrTx/>
                        <a:buSzTx/>
                        <a:buFontTx/>
                        <a:buNone/>
                      </a:pPr>
                      <a:r>
                        <a:rPr lang="zh-CN" altLang="en-US" sz="1100" b="0" i="0">
                          <a:solidFill>
                            <a:srgbClr val="000000"/>
                          </a:solidFill>
                          <a:latin typeface="宋体" pitchFamily="2" charset="-122"/>
                          <a:ea typeface="宋体" pitchFamily="2" charset="-122"/>
                        </a:rPr>
                        <a:t>可按照球队需求增添力量设备</a:t>
                      </a:r>
                      <a:endParaRPr lang="zh-CN" altLang="en-US" sz="1100" b="0" i="0">
                        <a:solidFill>
                          <a:srgbClr val="000000"/>
                        </a:solidFill>
                        <a:latin typeface="宋体" pitchFamily="2" charset="-122"/>
                        <a:ea typeface="宋体" pitchFamily="2" charset="-122"/>
                      </a:endParaRPr>
                    </a:p>
                    <a:p>
                      <a:pPr algn="l" fontAlgn="ctr">
                        <a:buClrTx/>
                        <a:buSzTx/>
                        <a:buFontTx/>
                        <a:buNone/>
                      </a:pPr>
                      <a:r>
                        <a:rPr lang="zh-CN" altLang="en-US" sz="1100" b="0" i="0">
                          <a:solidFill>
                            <a:srgbClr val="000000"/>
                          </a:solidFill>
                          <a:latin typeface="宋体" pitchFamily="2" charset="-122"/>
                          <a:ea typeface="宋体" pitchFamily="2" charset="-122"/>
                        </a:rPr>
                        <a:t>可清场使用</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4310">
                <a:tc>
                  <a:txBody>
                    <a:bodyPr/>
                    <a:lstStyle/>
                    <a:p>
                      <a:pPr algn="ctr" fontAlgn="ctr"/>
                      <a:r>
                        <a:rPr lang="zh-CN" altLang="en-US" sz="1100" b="0" i="0">
                          <a:solidFill>
                            <a:srgbClr val="000000"/>
                          </a:solidFill>
                          <a:latin typeface="宋体" pitchFamily="2" charset="-122"/>
                          <a:ea typeface="宋体" pitchFamily="2" charset="-122"/>
                        </a:rPr>
                        <a:t>住宿</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pPr>
                      <a:r>
                        <a:rPr lang="zh-CN" altLang="en-US" sz="1100" b="0" i="0">
                          <a:solidFill>
                            <a:srgbClr val="000000"/>
                          </a:solidFill>
                          <a:latin typeface="宋体" pitchFamily="2" charset="-122"/>
                          <a:ea typeface="宋体" pitchFamily="2" charset="-122"/>
                        </a:rPr>
                        <a:t>独立楼层，加长床</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6690">
                <a:tc>
                  <a:txBody>
                    <a:bodyPr/>
                    <a:lstStyle/>
                    <a:p>
                      <a:pPr algn="ctr" fontAlgn="ctr"/>
                      <a:r>
                        <a:rPr lang="zh-CN" altLang="en-US" sz="1100" b="0" i="0">
                          <a:solidFill>
                            <a:srgbClr val="000000"/>
                          </a:solidFill>
                          <a:latin typeface="宋体" pitchFamily="2" charset="-122"/>
                          <a:ea typeface="宋体" pitchFamily="2" charset="-122"/>
                        </a:rPr>
                        <a:t>洗衣</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pPr>
                      <a:r>
                        <a:rPr lang="zh-CN" altLang="en-US" sz="1100" b="0" i="0">
                          <a:solidFill>
                            <a:srgbClr val="000000"/>
                          </a:solidFill>
                          <a:latin typeface="宋体" pitchFamily="2" charset="-122"/>
                          <a:ea typeface="宋体" pitchFamily="2" charset="-122"/>
                        </a:rPr>
                        <a:t>可提供洗衣服务</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4310">
                <a:tc>
                  <a:txBody>
                    <a:bodyPr/>
                    <a:lstStyle/>
                    <a:p>
                      <a:pPr algn="ctr" fontAlgn="ctr"/>
                      <a:r>
                        <a:rPr lang="zh-CN" altLang="en-US" sz="1100" b="0" i="0">
                          <a:solidFill>
                            <a:srgbClr val="000000"/>
                          </a:solidFill>
                          <a:latin typeface="宋体" pitchFamily="2" charset="-122"/>
                          <a:ea typeface="宋体" pitchFamily="2" charset="-122"/>
                        </a:rPr>
                        <a:t>制冰</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buClrTx/>
                        <a:buSzTx/>
                        <a:buFontTx/>
                      </a:pPr>
                      <a:r>
                        <a:rPr lang="zh-CN" altLang="en-US" sz="1100" b="0" i="0">
                          <a:solidFill>
                            <a:srgbClr val="000000"/>
                          </a:solidFill>
                          <a:latin typeface="宋体" pitchFamily="2" charset="-122"/>
                          <a:ea typeface="宋体" pitchFamily="2" charset="-122"/>
                        </a:rPr>
                        <a:t>可提供制冰服务</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en-US" alt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47980">
                <a:tc>
                  <a:txBody>
                    <a:bodyPr/>
                    <a:lstStyle/>
                    <a:p>
                      <a:pPr algn="ctr" fontAlgn="ctr"/>
                      <a:r>
                        <a:rPr lang="zh-CN" altLang="en-US" sz="1100" b="0" i="0">
                          <a:solidFill>
                            <a:srgbClr val="000000"/>
                          </a:solidFill>
                          <a:latin typeface="宋体" pitchFamily="2" charset="-122"/>
                          <a:ea typeface="宋体" pitchFamily="2" charset="-122"/>
                        </a:rPr>
                        <a:t>安保</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r>
                        <a:rPr lang="zh-CN" sz="1100" b="0" i="0">
                          <a:solidFill>
                            <a:srgbClr val="000000"/>
                          </a:solidFill>
                          <a:latin typeface="宋体" pitchFamily="2" charset="-122"/>
                          <a:ea typeface="宋体" pitchFamily="2" charset="-122"/>
                        </a:rPr>
                        <a:t>可提供球队楼层</a:t>
                      </a:r>
                      <a:r>
                        <a:rPr lang="en-US" altLang="zh-CN" sz="1100" b="0" i="0">
                          <a:solidFill>
                            <a:srgbClr val="000000"/>
                          </a:solidFill>
                          <a:latin typeface="宋体" pitchFamily="2" charset="-122"/>
                          <a:ea typeface="宋体" pitchFamily="2" charset="-122"/>
                        </a:rPr>
                        <a:t>24</a:t>
                      </a:r>
                      <a:r>
                        <a:rPr lang="zh-CN" altLang="en-US" sz="1100" b="0" i="0">
                          <a:solidFill>
                            <a:srgbClr val="000000"/>
                          </a:solidFill>
                          <a:latin typeface="宋体" pitchFamily="2" charset="-122"/>
                          <a:ea typeface="宋体" pitchFamily="2" charset="-122"/>
                        </a:rPr>
                        <a:t>小时安保</a:t>
                      </a:r>
                      <a:r>
                        <a:rPr lang="en-US" altLang="zh-CN" sz="1100" b="0" i="0">
                          <a:solidFill>
                            <a:srgbClr val="000000"/>
                          </a:solidFill>
                          <a:latin typeface="宋体" pitchFamily="2" charset="-122"/>
                          <a:ea typeface="宋体" pitchFamily="2" charset="-122"/>
                        </a:rPr>
                        <a:t>，</a:t>
                      </a:r>
                      <a:r>
                        <a:rPr lang="zh-CN" altLang="en-US" sz="1100" b="0" i="0">
                          <a:solidFill>
                            <a:srgbClr val="000000"/>
                          </a:solidFill>
                          <a:latin typeface="宋体" pitchFamily="2" charset="-122"/>
                          <a:ea typeface="宋体" pitchFamily="2" charset="-122"/>
                        </a:rPr>
                        <a:t>其他公共区域安保</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4310">
                <a:tc>
                  <a:txBody>
                    <a:bodyPr/>
                    <a:lstStyle/>
                    <a:p>
                      <a:pPr algn="ctr" fontAlgn="ctr"/>
                      <a:r>
                        <a:rPr lang="zh-CN" altLang="en-US" sz="1100" b="0" i="0">
                          <a:solidFill>
                            <a:srgbClr val="000000"/>
                          </a:solidFill>
                          <a:latin typeface="宋体" pitchFamily="2" charset="-122"/>
                          <a:ea typeface="宋体" pitchFamily="2" charset="-122"/>
                        </a:rPr>
                        <a:t>浴巾</a:t>
                      </a: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ctr"/>
                      <a:r>
                        <a:rPr lang="zh-CN" sz="1100" b="0" i="0">
                          <a:solidFill>
                            <a:srgbClr val="000000"/>
                          </a:solidFill>
                          <a:latin typeface="宋体" pitchFamily="2" charset="-122"/>
                          <a:ea typeface="宋体" pitchFamily="2" charset="-122"/>
                        </a:rPr>
                        <a:t>可按球队需求提供浴巾</a:t>
                      </a:r>
                      <a:endParaRPr lang="zh-CN"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buNone/>
                      </a:pPr>
                      <a:endParaRPr lang="zh-CN" altLang="en-US" sz="1100" b="0" i="0">
                        <a:solidFill>
                          <a:srgbClr val="000000"/>
                        </a:solidFill>
                        <a:latin typeface="宋体" pitchFamily="2" charset="-122"/>
                        <a:ea typeface="宋体" pitchFamily="2" charset="-122"/>
                      </a:endParaRPr>
                    </a:p>
                  </a:txBody>
                  <a:tcPr marL="13017" marR="13017" marT="13017"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ustDataLst>
      <p:tags r:id="rId1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a:latin typeface="Arial" panose="020B0604020202090204" pitchFamily="34" charset="0"/>
                <a:sym typeface="Arial" panose="020B0604020202090204" pitchFamily="34" charset="0"/>
              </a:rPr>
              <a:t>03</a:t>
            </a:r>
            <a:r>
              <a:rPr>
                <a:latin typeface="Arial" panose="020B0604020202090204" pitchFamily="34" charset="0"/>
                <a:sym typeface="Arial" panose="020B0604020202090204" pitchFamily="34" charset="0"/>
              </a:rPr>
              <a:t>赛会酒店</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接待能力</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房间照片</a:t>
            </a:r>
            <a:endParaRPr>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4" name="文本框 3"/>
          <p:cNvSpPr txBox="1"/>
          <p:nvPr/>
        </p:nvSpPr>
        <p:spPr>
          <a:xfrm>
            <a:off x="3878580" y="637413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房间</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3"/>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072317" y="1817896"/>
            <a:ext cx="4876538" cy="400110"/>
          </a:xfrm>
          <a:prstGeom prst="rect">
            <a:avLst/>
          </a:prstGeom>
          <a:noFill/>
        </p:spPr>
        <p:txBody>
          <a:bodyPr wrap="square" rtlCol="0" anchor="t">
            <a:spAutoFit/>
          </a:bodyPr>
          <a:lstStyle/>
          <a:p>
            <a:pPr algn="ctr"/>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大床房（体现全景、卫生间、淋浴、浴缸）</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6" name="文本框 5"/>
          <p:cNvSpPr txBox="1"/>
          <p:nvPr/>
        </p:nvSpPr>
        <p:spPr>
          <a:xfrm>
            <a:off x="932759" y="2313752"/>
            <a:ext cx="4876538" cy="400110"/>
          </a:xfrm>
          <a:prstGeom prst="rect">
            <a:avLst/>
          </a:prstGeom>
          <a:noFill/>
        </p:spPr>
        <p:txBody>
          <a:bodyPr wrap="square" rtlCol="0" anchor="t">
            <a:spAutoFit/>
          </a:bodyPr>
          <a:lstStyle/>
          <a:p>
            <a:pPr algn="ctr"/>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标间（体现全景、卫生间、淋浴、浴缸）</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7" name="文本框 6"/>
          <p:cNvSpPr txBox="1"/>
          <p:nvPr/>
        </p:nvSpPr>
        <p:spPr>
          <a:xfrm>
            <a:off x="932759" y="2889602"/>
            <a:ext cx="4876538" cy="400110"/>
          </a:xfrm>
          <a:prstGeom prst="rect">
            <a:avLst/>
          </a:prstGeom>
          <a:noFill/>
        </p:spPr>
        <p:txBody>
          <a:bodyPr wrap="square" rtlCol="0" anchor="t">
            <a:spAutoFit/>
          </a:bodyPr>
          <a:lstStyle/>
          <a:p>
            <a:pPr algn="ctr"/>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套房（体现全景、卫生间、淋浴、浴缸）</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8" name="文本框 7"/>
          <p:cNvSpPr txBox="1"/>
          <p:nvPr/>
        </p:nvSpPr>
        <p:spPr>
          <a:xfrm>
            <a:off x="806635" y="3505519"/>
            <a:ext cx="4876538" cy="400110"/>
          </a:xfrm>
          <a:prstGeom prst="rect">
            <a:avLst/>
          </a:prstGeom>
          <a:noFill/>
        </p:spPr>
        <p:txBody>
          <a:bodyPr wrap="square" rtlCol="0" anchor="t">
            <a:spAutoFit/>
          </a:bodyPr>
          <a:lstStyle/>
          <a:p>
            <a:pPr algn="ctr"/>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走廊（体现全景，标注天花层高数据）</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4"/>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a:latin typeface="Arial" panose="020B0604020202090204" pitchFamily="34" charset="0"/>
                <a:sym typeface="Arial" panose="020B0604020202090204" pitchFamily="34" charset="0"/>
              </a:rPr>
              <a:t>03</a:t>
            </a:r>
            <a:r>
              <a:rPr>
                <a:latin typeface="Arial" panose="020B0604020202090204" pitchFamily="34" charset="0"/>
                <a:sym typeface="Arial" panose="020B0604020202090204" pitchFamily="34" charset="0"/>
              </a:rPr>
              <a:t>赛会酒店</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接待能力</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sp>
        <p:nvSpPr>
          <p:cNvPr id="3" name="文本框 2"/>
          <p:cNvSpPr txBox="1"/>
          <p:nvPr>
            <p:custDataLst>
              <p:tags r:id="rId3"/>
            </p:custDataLst>
          </p:nvPr>
        </p:nvSpPr>
        <p:spPr>
          <a:xfrm>
            <a:off x="669925" y="1871345"/>
            <a:ext cx="6269355" cy="4852035"/>
          </a:xfrm>
          <a:prstGeom prst="rect">
            <a:avLst/>
          </a:prstGeom>
          <a:noFill/>
        </p:spPr>
        <p:txBody>
          <a:bodyPr wrap="square" rtlCol="0">
            <a:normAutofit/>
          </a:bodyPr>
          <a:lstStyle/>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用餐区及会议室照片</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三餐及简餐需在同一地点</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独立区域</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自助餐形式</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需至少可以容纳</a:t>
            </a:r>
            <a:r>
              <a:rPr lang="en-US" altLang="zh-CN" sz="2000" dirty="0">
                <a:solidFill>
                  <a:schemeClr val="tx1"/>
                </a:solidFill>
                <a:latin typeface="Arial" panose="020B0604020202090204" pitchFamily="34" charset="0"/>
                <a:ea typeface="微软雅黑" panose="020B0503020204020204" charset="-122"/>
                <a:sym typeface="Arial" panose="020B0604020202090204" pitchFamily="34" charset="0"/>
              </a:rPr>
              <a:t>80-100</a:t>
            </a:r>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人</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rPr>
              <a:t>会议室</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r>
              <a:rPr lang="zh-CN" altLang="en-US" sz="2000" dirty="0">
                <a:latin typeface="Arial" panose="020B0604020202090204" pitchFamily="34" charset="0"/>
                <a:ea typeface="微软雅黑" panose="020B0503020204020204" charset="-122"/>
                <a:sym typeface="Arial" panose="020B0604020202090204" pitchFamily="34" charset="0"/>
              </a:rPr>
              <a:t>需至少可容纳</a:t>
            </a:r>
            <a:r>
              <a:rPr lang="en-US" altLang="zh-CN" sz="2000" dirty="0">
                <a:latin typeface="Arial" panose="020B0604020202090204" pitchFamily="34" charset="0"/>
                <a:ea typeface="微软雅黑" panose="020B0503020204020204" charset="-122"/>
                <a:sym typeface="Arial" panose="020B0604020202090204" pitchFamily="34" charset="0"/>
              </a:rPr>
              <a:t>50</a:t>
            </a:r>
            <a:r>
              <a:rPr lang="zh-CN" altLang="en-US" sz="2000" dirty="0">
                <a:latin typeface="Arial" panose="020B0604020202090204" pitchFamily="34" charset="0"/>
                <a:ea typeface="微软雅黑" panose="020B0503020204020204" charset="-122"/>
                <a:sym typeface="Arial" panose="020B0604020202090204" pitchFamily="34" charset="0"/>
              </a:rPr>
              <a:t>人，建议与用餐区同层</a:t>
            </a:r>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a:p>
            <a:endParaRPr lang="zh-CN" altLang="en-US" sz="2000" dirty="0">
              <a:solidFill>
                <a:schemeClr val="tx1"/>
              </a:solidFill>
              <a:latin typeface="Arial" panose="020B0604020202090204" pitchFamily="34" charset="0"/>
              <a:ea typeface="微软雅黑" panose="020B0503020204020204" charset="-122"/>
              <a:sym typeface="Arial" panose="020B0604020202090204" pitchFamily="34" charset="0"/>
            </a:endParaRPr>
          </a:p>
        </p:txBody>
      </p:sp>
      <p:sp>
        <p:nvSpPr>
          <p:cNvPr id="7" name="矩形: 圆角 49"/>
          <p:cNvSpPr/>
          <p:nvPr>
            <p:custDataLst>
              <p:tags r:id="rId4"/>
            </p:custDataLst>
          </p:nvPr>
        </p:nvSpPr>
        <p:spPr>
          <a:xfrm>
            <a:off x="526415" y="1522095"/>
            <a:ext cx="506158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a:latin typeface="Arial" panose="020B0604020202090204" pitchFamily="34" charset="0"/>
                <a:sym typeface="Arial" panose="020B0604020202090204" pitchFamily="34" charset="0"/>
              </a:rPr>
              <a:t>03</a:t>
            </a:r>
            <a:r>
              <a:rPr>
                <a:latin typeface="Arial" panose="020B0604020202090204" pitchFamily="34" charset="0"/>
                <a:sym typeface="Arial" panose="020B0604020202090204" pitchFamily="34" charset="0"/>
              </a:rPr>
              <a:t>赛会酒店</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接待能力</a:t>
            </a:r>
            <a:r>
              <a:rPr lang="en-US" altLang="zh-CN">
                <a:latin typeface="Arial" panose="020B0604020202090204" pitchFamily="34" charset="0"/>
                <a:sym typeface="Arial" panose="020B0604020202090204" pitchFamily="34" charset="0"/>
              </a:rPr>
              <a:t>-</a:t>
            </a:r>
            <a:r>
              <a:rPr>
                <a:latin typeface="Arial" panose="020B0604020202090204" pitchFamily="34" charset="0"/>
                <a:sym typeface="Arial" panose="020B0604020202090204" pitchFamily="34" charset="0"/>
              </a:rPr>
              <a:t>力量房照片</a:t>
            </a:r>
            <a:endParaRPr>
              <a:latin typeface="Arial" panose="020B0604020202090204" pitchFamily="34" charset="0"/>
              <a:sym typeface="Arial" panose="020B0604020202090204" pitchFamily="34" charset="0"/>
            </a:endParaRPr>
          </a:p>
        </p:txBody>
      </p:sp>
      <p:sp>
        <p:nvSpPr>
          <p:cNvPr id="4" name="文本框 3"/>
          <p:cNvSpPr txBox="1"/>
          <p:nvPr/>
        </p:nvSpPr>
        <p:spPr>
          <a:xfrm>
            <a:off x="3878580" y="6374130"/>
            <a:ext cx="3861435" cy="398780"/>
          </a:xfrm>
          <a:prstGeom prst="rect">
            <a:avLst/>
          </a:prstGeom>
          <a:noFill/>
        </p:spPr>
        <p:txBody>
          <a:bodyPr wrap="square" rtlCol="0" anchor="t">
            <a:spAutoFit/>
          </a:bodyPr>
          <a:lstStyle/>
          <a:p>
            <a:pPr algn="ctr"/>
            <a:r>
              <a:rPr lang="zh-CN" altLang="en-US" sz="2000" dirty="0">
                <a:latin typeface="Arial" panose="020B0604020202090204" pitchFamily="34" charset="0"/>
                <a:ea typeface="微软雅黑" panose="020B0503020204020204" charset="-122"/>
                <a:sym typeface="Arial" panose="020B0604020202090204" pitchFamily="34" charset="0"/>
              </a:rPr>
              <a:t>力量房</a:t>
            </a:r>
            <a:r>
              <a:rPr lang="en-US" altLang="zh-CN" sz="2000" dirty="0">
                <a:latin typeface="Arial" panose="020B0604020202090204" pitchFamily="34" charset="0"/>
                <a:ea typeface="微软雅黑" panose="020B0503020204020204" charset="-122"/>
                <a:sym typeface="Arial" panose="020B0604020202090204" pitchFamily="34" charset="0"/>
              </a:rPr>
              <a:t>-</a:t>
            </a:r>
            <a:r>
              <a:rPr lang="zh-CN" altLang="en-US" sz="2000" dirty="0">
                <a:latin typeface="Arial" panose="020B0604020202090204" pitchFamily="34" charset="0"/>
                <a:ea typeface="微软雅黑" panose="020B0503020204020204" charset="-122"/>
                <a:sym typeface="Arial" panose="020B0604020202090204" pitchFamily="34" charset="0"/>
              </a:rPr>
              <a:t>图片</a:t>
            </a:r>
            <a:endParaRPr lang="zh-CN" altLang="en-US" sz="2000" dirty="0">
              <a:latin typeface="Arial" panose="020B0604020202090204" pitchFamily="34" charset="0"/>
              <a:ea typeface="微软雅黑" panose="020B0503020204020204" charset="-122"/>
              <a:sym typeface="Arial" panose="020B0604020202090204" pitchFamily="34" charset="0"/>
            </a:endParaRPr>
          </a:p>
        </p:txBody>
      </p:sp>
      <p:sp>
        <p:nvSpPr>
          <p:cNvPr id="50" name="矩形: 圆角 49"/>
          <p:cNvSpPr/>
          <p:nvPr>
            <p:custDataLst>
              <p:tags r:id="rId2"/>
            </p:custDataLst>
          </p:nvPr>
        </p:nvSpPr>
        <p:spPr>
          <a:xfrm>
            <a:off x="669290" y="1522095"/>
            <a:ext cx="11111865" cy="4645025"/>
          </a:xfrm>
          <a:prstGeom prst="roundRect">
            <a:avLst>
              <a:gd name="adj" fmla="val 16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028814" y="1765344"/>
            <a:ext cx="6528124" cy="400110"/>
          </a:xfrm>
          <a:prstGeom prst="rect">
            <a:avLst/>
          </a:prstGeom>
          <a:noFill/>
        </p:spPr>
        <p:txBody>
          <a:bodyPr wrap="square" rtlCol="0" anchor="t">
            <a:spAutoFit/>
          </a:bodyPr>
          <a:lstStyle/>
          <a:p>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力量房（酒店）照片（体现全景、所有设备、位置）</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
        <p:nvSpPr>
          <p:cNvPr id="3" name="文本框 2"/>
          <p:cNvSpPr txBox="1"/>
          <p:nvPr/>
        </p:nvSpPr>
        <p:spPr>
          <a:xfrm>
            <a:off x="1028813" y="3305109"/>
            <a:ext cx="8462027" cy="400110"/>
          </a:xfrm>
          <a:prstGeom prst="rect">
            <a:avLst/>
          </a:prstGeom>
          <a:noFill/>
        </p:spPr>
        <p:txBody>
          <a:bodyPr wrap="square" rtlCol="0" anchor="t">
            <a:spAutoFit/>
          </a:bodyPr>
          <a:lstStyle/>
          <a:p>
            <a:r>
              <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rPr>
              <a:t>可改造为力量房（酒店）的房间照片（体现全景、位置、标注面积）</a:t>
            </a:r>
            <a:endParaRPr lang="zh-CN" altLang="en-US" sz="2000" dirty="0">
              <a:highlight>
                <a:srgbClr val="FFFF00"/>
              </a:highlight>
              <a:latin typeface="Arial" panose="020B0604020202090204" pitchFamily="34" charset="0"/>
              <a:ea typeface="微软雅黑" panose="020B0503020204020204" charset="-122"/>
              <a:sym typeface="Arial" panose="020B0604020202090204" pitchFamily="34" charset="0"/>
            </a:endParaRPr>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03</a:t>
            </a:r>
            <a:r>
              <a:rPr lang="zh-CN" altLang="en-US" dirty="0">
                <a:latin typeface="Arial" panose="020B0604020202090204" pitchFamily="34" charset="0"/>
                <a:sym typeface="Arial" panose="020B0604020202090204" pitchFamily="34" charset="0"/>
              </a:rPr>
              <a:t>赛会酒店</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接待能力</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21" name="文本框 20"/>
          <p:cNvSpPr txBox="1"/>
          <p:nvPr>
            <p:custDataLst>
              <p:tags r:id="rId5"/>
            </p:custDataLst>
          </p:nvPr>
        </p:nvSpPr>
        <p:spPr>
          <a:xfrm>
            <a:off x="361950" y="1315085"/>
            <a:ext cx="4493895" cy="1291590"/>
          </a:xfrm>
          <a:prstGeom prst="rect">
            <a:avLst/>
          </a:prstGeom>
          <a:noFill/>
        </p:spPr>
        <p:txBody>
          <a:bodyPr wrap="square" rtlCol="0">
            <a:spAutoFit/>
          </a:bodyPr>
          <a:lstStyle/>
          <a:p>
            <a:r>
              <a:rPr lang="zh-CN" altLang="en-US" sz="2400" b="1" dirty="0">
                <a:solidFill>
                  <a:schemeClr val="tx1">
                    <a:lumMod val="85000"/>
                    <a:lumOff val="15000"/>
                  </a:schemeClr>
                </a:solidFill>
              </a:rPr>
              <a:t>客队酒店</a:t>
            </a:r>
            <a:r>
              <a:rPr lang="en-US" altLang="zh-CN" sz="2400" b="1" dirty="0">
                <a:solidFill>
                  <a:schemeClr val="tx1">
                    <a:lumMod val="85000"/>
                    <a:lumOff val="15000"/>
                  </a:schemeClr>
                </a:solidFill>
              </a:rPr>
              <a:t>1-</a:t>
            </a:r>
            <a:r>
              <a:rPr lang="zh-CN" altLang="en-US" sz="2400" b="1" dirty="0">
                <a:solidFill>
                  <a:schemeClr val="tx1">
                    <a:lumMod val="85000"/>
                    <a:lumOff val="15000"/>
                  </a:schemeClr>
                </a:solidFill>
              </a:rPr>
              <a:t>名称</a:t>
            </a:r>
            <a:endParaRPr lang="zh-CN" altLang="en-US" sz="2400" b="1" dirty="0">
              <a:solidFill>
                <a:schemeClr val="tx1">
                  <a:lumMod val="85000"/>
                  <a:lumOff val="15000"/>
                </a:schemeClr>
              </a:solidFill>
            </a:endParaRPr>
          </a:p>
          <a:p>
            <a:r>
              <a:rPr lang="zh-CN" altLang="en-US" dirty="0">
                <a:solidFill>
                  <a:schemeClr val="tx1">
                    <a:lumMod val="85000"/>
                    <a:lumOff val="15000"/>
                  </a:schemeClr>
                </a:solidFill>
              </a:rPr>
              <a:t>距离场馆车程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距离机场车程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酒店接待运动队经验</a:t>
            </a:r>
            <a:endParaRPr lang="zh-CN" altLang="en-US" dirty="0">
              <a:solidFill>
                <a:schemeClr val="tx1">
                  <a:lumMod val="85000"/>
                  <a:lumOff val="15000"/>
                </a:schemeClr>
              </a:solidFill>
            </a:endParaRPr>
          </a:p>
        </p:txBody>
      </p:sp>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6690360" y="2312035"/>
            <a:ext cx="4490720" cy="2966653"/>
            <a:chOff x="9762" y="2908"/>
            <a:chExt cx="7588" cy="5223"/>
          </a:xfrm>
        </p:grpSpPr>
        <p:pic>
          <p:nvPicPr>
            <p:cNvPr id="104" name="图片 103"/>
            <p:cNvPicPr/>
            <p:nvPr/>
          </p:nvPicPr>
          <p:blipFill>
            <a:blip r:embed="rId7"/>
            <a:stretch>
              <a:fillRect/>
            </a:stretch>
          </p:blipFill>
          <p:spPr>
            <a:xfrm>
              <a:off x="9762" y="2908"/>
              <a:ext cx="3689" cy="2456"/>
            </a:xfrm>
            <a:prstGeom prst="rect">
              <a:avLst/>
            </a:prstGeom>
            <a:noFill/>
            <a:ln w="9525">
              <a:noFill/>
            </a:ln>
          </p:spPr>
        </p:pic>
        <p:pic>
          <p:nvPicPr>
            <p:cNvPr id="105" name="图片 104"/>
            <p:cNvPicPr/>
            <p:nvPr/>
          </p:nvPicPr>
          <p:blipFill>
            <a:blip r:embed="rId8"/>
            <a:stretch>
              <a:fillRect/>
            </a:stretch>
          </p:blipFill>
          <p:spPr>
            <a:xfrm>
              <a:off x="13451" y="2908"/>
              <a:ext cx="3899" cy="2456"/>
            </a:xfrm>
            <a:prstGeom prst="rect">
              <a:avLst/>
            </a:prstGeom>
            <a:noFill/>
            <a:ln w="9525">
              <a:noFill/>
            </a:ln>
          </p:spPr>
        </p:pic>
        <p:pic>
          <p:nvPicPr>
            <p:cNvPr id="33" name="图片 32"/>
            <p:cNvPicPr>
              <a:picLocks noChangeAspect="1"/>
            </p:cNvPicPr>
            <p:nvPr/>
          </p:nvPicPr>
          <p:blipFill>
            <a:blip r:embed="rId9"/>
            <a:stretch>
              <a:fillRect/>
            </a:stretch>
          </p:blipFill>
          <p:spPr>
            <a:xfrm>
              <a:off x="9762" y="5364"/>
              <a:ext cx="3690" cy="2767"/>
            </a:xfrm>
            <a:prstGeom prst="rect">
              <a:avLst/>
            </a:prstGeom>
          </p:spPr>
        </p:pic>
        <p:pic>
          <p:nvPicPr>
            <p:cNvPr id="37" name="图片 36"/>
            <p:cNvPicPr>
              <a:picLocks noChangeAspect="1"/>
            </p:cNvPicPr>
            <p:nvPr/>
          </p:nvPicPr>
          <p:blipFill>
            <a:blip r:embed="rId10"/>
            <a:stretch>
              <a:fillRect/>
            </a:stretch>
          </p:blipFill>
          <p:spPr>
            <a:xfrm>
              <a:off x="13417" y="5364"/>
              <a:ext cx="3933" cy="2767"/>
            </a:xfrm>
            <a:prstGeom prst="rect">
              <a:avLst/>
            </a:prstGeom>
          </p:spPr>
        </p:pic>
      </p:grpSp>
      <p:sp>
        <p:nvSpPr>
          <p:cNvPr id="3" name="文本框 2"/>
          <p:cNvSpPr txBox="1"/>
          <p:nvPr/>
        </p:nvSpPr>
        <p:spPr>
          <a:xfrm>
            <a:off x="6315959" y="155422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spTree>
    <p:custDataLst>
      <p:tags r:id="rId1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03</a:t>
            </a:r>
            <a:r>
              <a:rPr lang="zh-CN" altLang="en-US" dirty="0">
                <a:latin typeface="Arial" panose="020B0604020202090204" pitchFamily="34" charset="0"/>
                <a:sym typeface="Arial" panose="020B0604020202090204" pitchFamily="34" charset="0"/>
              </a:rPr>
              <a:t>赛会酒店</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接待能力</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21" name="文本框 20"/>
          <p:cNvSpPr txBox="1"/>
          <p:nvPr>
            <p:custDataLst>
              <p:tags r:id="rId5"/>
            </p:custDataLst>
          </p:nvPr>
        </p:nvSpPr>
        <p:spPr>
          <a:xfrm>
            <a:off x="361950" y="1315085"/>
            <a:ext cx="4493895" cy="1291590"/>
          </a:xfrm>
          <a:prstGeom prst="rect">
            <a:avLst/>
          </a:prstGeom>
          <a:noFill/>
        </p:spPr>
        <p:txBody>
          <a:bodyPr wrap="square" rtlCol="0">
            <a:spAutoFit/>
          </a:bodyPr>
          <a:lstStyle/>
          <a:p>
            <a:r>
              <a:rPr lang="zh-CN" altLang="en-US" sz="2400" b="1" dirty="0">
                <a:solidFill>
                  <a:schemeClr val="tx1">
                    <a:lumMod val="85000"/>
                    <a:lumOff val="15000"/>
                  </a:schemeClr>
                </a:solidFill>
              </a:rPr>
              <a:t>客队酒店</a:t>
            </a:r>
            <a:r>
              <a:rPr lang="en-US" altLang="zh-CN" sz="2400" b="1" dirty="0">
                <a:solidFill>
                  <a:schemeClr val="tx1">
                    <a:lumMod val="85000"/>
                    <a:lumOff val="15000"/>
                  </a:schemeClr>
                </a:solidFill>
              </a:rPr>
              <a:t>2-</a:t>
            </a:r>
            <a:r>
              <a:rPr lang="zh-CN" altLang="en-US" sz="2400" b="1" dirty="0">
                <a:solidFill>
                  <a:schemeClr val="tx1">
                    <a:lumMod val="85000"/>
                    <a:lumOff val="15000"/>
                  </a:schemeClr>
                </a:solidFill>
              </a:rPr>
              <a:t>名称</a:t>
            </a:r>
            <a:endParaRPr lang="zh-CN" altLang="en-US" sz="2400" b="1" dirty="0">
              <a:solidFill>
                <a:schemeClr val="tx1">
                  <a:lumMod val="85000"/>
                  <a:lumOff val="15000"/>
                </a:schemeClr>
              </a:solidFill>
            </a:endParaRPr>
          </a:p>
          <a:p>
            <a:r>
              <a:rPr lang="zh-CN" altLang="en-US" dirty="0">
                <a:solidFill>
                  <a:schemeClr val="tx1">
                    <a:lumMod val="85000"/>
                    <a:lumOff val="15000"/>
                  </a:schemeClr>
                </a:solidFill>
              </a:rPr>
              <a:t>距离场馆车程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距离机场车程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酒店接待运动队经验</a:t>
            </a:r>
            <a:endParaRPr lang="zh-CN" altLang="en-US" dirty="0">
              <a:solidFill>
                <a:schemeClr val="tx1">
                  <a:lumMod val="85000"/>
                  <a:lumOff val="15000"/>
                </a:schemeClr>
              </a:solidFill>
            </a:endParaRPr>
          </a:p>
        </p:txBody>
      </p:sp>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6690360" y="2312035"/>
            <a:ext cx="4490720" cy="2966653"/>
            <a:chOff x="9762" y="2908"/>
            <a:chExt cx="7588" cy="5223"/>
          </a:xfrm>
        </p:grpSpPr>
        <p:pic>
          <p:nvPicPr>
            <p:cNvPr id="104" name="图片 103"/>
            <p:cNvPicPr/>
            <p:nvPr/>
          </p:nvPicPr>
          <p:blipFill>
            <a:blip r:embed="rId7"/>
            <a:stretch>
              <a:fillRect/>
            </a:stretch>
          </p:blipFill>
          <p:spPr>
            <a:xfrm>
              <a:off x="9762" y="2908"/>
              <a:ext cx="3689" cy="2456"/>
            </a:xfrm>
            <a:prstGeom prst="rect">
              <a:avLst/>
            </a:prstGeom>
            <a:noFill/>
            <a:ln w="9525">
              <a:noFill/>
            </a:ln>
          </p:spPr>
        </p:pic>
        <p:pic>
          <p:nvPicPr>
            <p:cNvPr id="105" name="图片 104"/>
            <p:cNvPicPr/>
            <p:nvPr/>
          </p:nvPicPr>
          <p:blipFill>
            <a:blip r:embed="rId8"/>
            <a:stretch>
              <a:fillRect/>
            </a:stretch>
          </p:blipFill>
          <p:spPr>
            <a:xfrm>
              <a:off x="13451" y="2908"/>
              <a:ext cx="3899" cy="2456"/>
            </a:xfrm>
            <a:prstGeom prst="rect">
              <a:avLst/>
            </a:prstGeom>
            <a:noFill/>
            <a:ln w="9525">
              <a:noFill/>
            </a:ln>
          </p:spPr>
        </p:pic>
        <p:pic>
          <p:nvPicPr>
            <p:cNvPr id="33" name="图片 32"/>
            <p:cNvPicPr>
              <a:picLocks noChangeAspect="1"/>
            </p:cNvPicPr>
            <p:nvPr/>
          </p:nvPicPr>
          <p:blipFill>
            <a:blip r:embed="rId9"/>
            <a:stretch>
              <a:fillRect/>
            </a:stretch>
          </p:blipFill>
          <p:spPr>
            <a:xfrm>
              <a:off x="9762" y="5364"/>
              <a:ext cx="3690" cy="2767"/>
            </a:xfrm>
            <a:prstGeom prst="rect">
              <a:avLst/>
            </a:prstGeom>
          </p:spPr>
        </p:pic>
        <p:pic>
          <p:nvPicPr>
            <p:cNvPr id="37" name="图片 36"/>
            <p:cNvPicPr>
              <a:picLocks noChangeAspect="1"/>
            </p:cNvPicPr>
            <p:nvPr/>
          </p:nvPicPr>
          <p:blipFill>
            <a:blip r:embed="rId10"/>
            <a:stretch>
              <a:fillRect/>
            </a:stretch>
          </p:blipFill>
          <p:spPr>
            <a:xfrm>
              <a:off x="13417" y="5364"/>
              <a:ext cx="3933" cy="2767"/>
            </a:xfrm>
            <a:prstGeom prst="rect">
              <a:avLst/>
            </a:prstGeom>
          </p:spPr>
        </p:pic>
      </p:grpSp>
      <p:sp>
        <p:nvSpPr>
          <p:cNvPr id="3" name="文本框 2"/>
          <p:cNvSpPr txBox="1"/>
          <p:nvPr/>
        </p:nvSpPr>
        <p:spPr>
          <a:xfrm>
            <a:off x="6315959" y="155422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spTree>
    <p:custDataLst>
      <p:tags r:id="rId1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altLang="zh-CN" dirty="0">
                <a:latin typeface="Arial" panose="020B0604020202090204" pitchFamily="34" charset="0"/>
                <a:sym typeface="Arial" panose="020B0604020202090204" pitchFamily="34" charset="0"/>
              </a:rPr>
              <a:t>03</a:t>
            </a:r>
            <a:r>
              <a:rPr lang="zh-CN" altLang="en-US" dirty="0">
                <a:latin typeface="Arial" panose="020B0604020202090204" pitchFamily="34" charset="0"/>
                <a:sym typeface="Arial" panose="020B0604020202090204" pitchFamily="34" charset="0"/>
              </a:rPr>
              <a:t>赛会酒店</a:t>
            </a:r>
            <a:r>
              <a:rPr lang="en-US" altLang="zh-CN" dirty="0">
                <a:latin typeface="Arial" panose="020B0604020202090204" pitchFamily="34" charset="0"/>
                <a:sym typeface="Arial" panose="020B0604020202090204" pitchFamily="34" charset="0"/>
              </a:rPr>
              <a:t>-</a:t>
            </a:r>
            <a:r>
              <a:rPr dirty="0">
                <a:latin typeface="Arial" panose="020B0604020202090204" pitchFamily="34" charset="0"/>
                <a:sym typeface="Arial" panose="020B0604020202090204" pitchFamily="34" charset="0"/>
              </a:rPr>
              <a:t>接待能力</a:t>
            </a:r>
            <a:endParaRPr dirty="0">
              <a:latin typeface="Arial" panose="020B0604020202090204" pitchFamily="34" charset="0"/>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21" name="文本框 20"/>
          <p:cNvSpPr txBox="1"/>
          <p:nvPr>
            <p:custDataLst>
              <p:tags r:id="rId5"/>
            </p:custDataLst>
          </p:nvPr>
        </p:nvSpPr>
        <p:spPr>
          <a:xfrm>
            <a:off x="361950" y="1315085"/>
            <a:ext cx="4493895" cy="1014730"/>
          </a:xfrm>
          <a:prstGeom prst="rect">
            <a:avLst/>
          </a:prstGeom>
          <a:noFill/>
        </p:spPr>
        <p:txBody>
          <a:bodyPr wrap="square" rtlCol="0">
            <a:spAutoFit/>
          </a:bodyPr>
          <a:lstStyle/>
          <a:p>
            <a:r>
              <a:rPr lang="zh-CN" altLang="en-US" sz="2400" b="1" dirty="0">
                <a:solidFill>
                  <a:schemeClr val="tx1">
                    <a:lumMod val="85000"/>
                    <a:lumOff val="15000"/>
                  </a:schemeClr>
                </a:solidFill>
              </a:rPr>
              <a:t>工作人员酒店</a:t>
            </a:r>
            <a:r>
              <a:rPr lang="en-US" altLang="zh-CN" sz="2400" b="1" dirty="0">
                <a:solidFill>
                  <a:schemeClr val="tx1">
                    <a:lumMod val="85000"/>
                    <a:lumOff val="15000"/>
                  </a:schemeClr>
                </a:solidFill>
              </a:rPr>
              <a:t>-</a:t>
            </a:r>
            <a:r>
              <a:rPr lang="zh-CN" altLang="en-US" sz="2400" b="1" dirty="0">
                <a:solidFill>
                  <a:schemeClr val="tx1">
                    <a:lumMod val="85000"/>
                    <a:lumOff val="15000"/>
                  </a:schemeClr>
                </a:solidFill>
              </a:rPr>
              <a:t>名称</a:t>
            </a:r>
            <a:endParaRPr lang="zh-CN" altLang="en-US" sz="2400" b="1" dirty="0">
              <a:solidFill>
                <a:schemeClr val="tx1">
                  <a:lumMod val="85000"/>
                  <a:lumOff val="15000"/>
                </a:schemeClr>
              </a:solidFill>
            </a:endParaRPr>
          </a:p>
          <a:p>
            <a:r>
              <a:rPr lang="zh-CN" altLang="en-US" dirty="0">
                <a:solidFill>
                  <a:schemeClr val="tx1">
                    <a:lumMod val="85000"/>
                    <a:lumOff val="15000"/>
                  </a:schemeClr>
                </a:solidFill>
              </a:rPr>
              <a:t>距离场馆车程</a:t>
            </a:r>
            <a:endParaRPr lang="zh-CN" altLang="en-US" dirty="0">
              <a:solidFill>
                <a:schemeClr val="tx1">
                  <a:lumMod val="85000"/>
                  <a:lumOff val="15000"/>
                </a:schemeClr>
              </a:solidFill>
            </a:endParaRPr>
          </a:p>
          <a:p>
            <a:r>
              <a:rPr lang="zh-CN" altLang="en-US" dirty="0">
                <a:solidFill>
                  <a:schemeClr val="tx1">
                    <a:lumMod val="85000"/>
                    <a:lumOff val="15000"/>
                  </a:schemeClr>
                </a:solidFill>
              </a:rPr>
              <a:t>距离机场车程</a:t>
            </a:r>
            <a:endParaRPr lang="zh-CN" altLang="en-US" dirty="0">
              <a:solidFill>
                <a:schemeClr val="tx1">
                  <a:lumMod val="85000"/>
                  <a:lumOff val="15000"/>
                </a:schemeClr>
              </a:solidFill>
            </a:endParaRPr>
          </a:p>
        </p:txBody>
      </p:sp>
      <p:sp>
        <p:nvSpPr>
          <p:cNvPr id="50" name="矩形: 圆角 49"/>
          <p:cNvSpPr/>
          <p:nvPr>
            <p:custDataLst>
              <p:tags r:id="rId6"/>
            </p:custDataLst>
          </p:nvPr>
        </p:nvSpPr>
        <p:spPr>
          <a:xfrm>
            <a:off x="5750560" y="1522095"/>
            <a:ext cx="6238240" cy="500507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6690360" y="2312035"/>
            <a:ext cx="4490720" cy="2966653"/>
            <a:chOff x="9762" y="2908"/>
            <a:chExt cx="7588" cy="5223"/>
          </a:xfrm>
        </p:grpSpPr>
        <p:pic>
          <p:nvPicPr>
            <p:cNvPr id="104" name="图片 103"/>
            <p:cNvPicPr/>
            <p:nvPr/>
          </p:nvPicPr>
          <p:blipFill>
            <a:blip r:embed="rId7"/>
            <a:stretch>
              <a:fillRect/>
            </a:stretch>
          </p:blipFill>
          <p:spPr>
            <a:xfrm>
              <a:off x="9762" y="2908"/>
              <a:ext cx="3689" cy="2456"/>
            </a:xfrm>
            <a:prstGeom prst="rect">
              <a:avLst/>
            </a:prstGeom>
            <a:noFill/>
            <a:ln w="9525">
              <a:noFill/>
            </a:ln>
          </p:spPr>
        </p:pic>
        <p:pic>
          <p:nvPicPr>
            <p:cNvPr id="105" name="图片 104"/>
            <p:cNvPicPr/>
            <p:nvPr/>
          </p:nvPicPr>
          <p:blipFill>
            <a:blip r:embed="rId8"/>
            <a:stretch>
              <a:fillRect/>
            </a:stretch>
          </p:blipFill>
          <p:spPr>
            <a:xfrm>
              <a:off x="13451" y="2908"/>
              <a:ext cx="3899" cy="2456"/>
            </a:xfrm>
            <a:prstGeom prst="rect">
              <a:avLst/>
            </a:prstGeom>
            <a:noFill/>
            <a:ln w="9525">
              <a:noFill/>
            </a:ln>
          </p:spPr>
        </p:pic>
        <p:pic>
          <p:nvPicPr>
            <p:cNvPr id="33" name="图片 32"/>
            <p:cNvPicPr>
              <a:picLocks noChangeAspect="1"/>
            </p:cNvPicPr>
            <p:nvPr/>
          </p:nvPicPr>
          <p:blipFill>
            <a:blip r:embed="rId9"/>
            <a:stretch>
              <a:fillRect/>
            </a:stretch>
          </p:blipFill>
          <p:spPr>
            <a:xfrm>
              <a:off x="9762" y="5364"/>
              <a:ext cx="3690" cy="2767"/>
            </a:xfrm>
            <a:prstGeom prst="rect">
              <a:avLst/>
            </a:prstGeom>
          </p:spPr>
        </p:pic>
        <p:pic>
          <p:nvPicPr>
            <p:cNvPr id="37" name="图片 36"/>
            <p:cNvPicPr>
              <a:picLocks noChangeAspect="1"/>
            </p:cNvPicPr>
            <p:nvPr/>
          </p:nvPicPr>
          <p:blipFill>
            <a:blip r:embed="rId10"/>
            <a:stretch>
              <a:fillRect/>
            </a:stretch>
          </p:blipFill>
          <p:spPr>
            <a:xfrm>
              <a:off x="13417" y="5364"/>
              <a:ext cx="3933" cy="2767"/>
            </a:xfrm>
            <a:prstGeom prst="rect">
              <a:avLst/>
            </a:prstGeom>
          </p:spPr>
        </p:pic>
      </p:grpSp>
      <p:sp>
        <p:nvSpPr>
          <p:cNvPr id="3" name="文本框 2"/>
          <p:cNvSpPr txBox="1"/>
          <p:nvPr/>
        </p:nvSpPr>
        <p:spPr>
          <a:xfrm>
            <a:off x="6315959" y="1554222"/>
            <a:ext cx="3860650" cy="369332"/>
          </a:xfrm>
          <a:prstGeom prst="rect">
            <a:avLst/>
          </a:prstGeom>
          <a:noFill/>
        </p:spPr>
        <p:txBody>
          <a:bodyPr wrap="square" rtlCol="0">
            <a:spAutoFit/>
          </a:bodyPr>
          <a:lstStyle/>
          <a:p>
            <a:r>
              <a:rPr lang="en-US" altLang="zh-CN" dirty="0">
                <a:cs typeface="+mn-ea"/>
              </a:rPr>
              <a:t>+</a:t>
            </a:r>
            <a:r>
              <a:rPr lang="zh-CN" altLang="en-US" dirty="0">
                <a:cs typeface="+mn-ea"/>
              </a:rPr>
              <a:t>提供现场照片，此为示例。</a:t>
            </a:r>
            <a:endParaRPr lang="zh-CN" altLang="en-US" dirty="0">
              <a:cs typeface="+mn-ea"/>
            </a:endParaRPr>
          </a:p>
        </p:txBody>
      </p:sp>
    </p:spTree>
    <p:custDataLst>
      <p:tags r:id="rId1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cs typeface="微软雅黑" panose="020B0503020204020204" charset="-122"/>
                <a:sym typeface="Arial" panose="020B0604020202090204" pitchFamily="34" charset="0"/>
              </a:rPr>
              <a:t>04</a:t>
            </a:r>
            <a:r>
              <a:rPr lang="zh-CN" altLang="en-US" dirty="0">
                <a:solidFill>
                  <a:schemeClr val="tx1">
                    <a:lumMod val="85000"/>
                    <a:lumOff val="15000"/>
                  </a:schemeClr>
                </a:solidFill>
                <a:uFillTx/>
                <a:cs typeface="微软雅黑" panose="020B0503020204020204" charset="-122"/>
                <a:sym typeface="Arial" panose="020B0604020202090204" pitchFamily="34" charset="0"/>
              </a:rPr>
              <a:t>赛事保障</a:t>
            </a:r>
            <a:r>
              <a:rPr lang="en-US" altLang="zh-CN" dirty="0">
                <a:solidFill>
                  <a:schemeClr val="tx1">
                    <a:lumMod val="85000"/>
                    <a:lumOff val="15000"/>
                  </a:schemeClr>
                </a:solidFill>
                <a:uFillTx/>
                <a:cs typeface="微软雅黑" panose="020B0503020204020204" charset="-122"/>
                <a:sym typeface="Arial" panose="020B0604020202090204" pitchFamily="34" charset="0"/>
              </a:rPr>
              <a:t>-</a:t>
            </a:r>
            <a:r>
              <a:rPr lang="zh-CN" altLang="en-US" dirty="0">
                <a:cs typeface="微软雅黑" panose="020B0503020204020204" charset="-122"/>
                <a:sym typeface="Arial" panose="020B0604020202090204" pitchFamily="34" charset="0"/>
              </a:rPr>
              <a:t>医疗</a:t>
            </a:r>
            <a:endParaRPr dirty="0">
              <a:solidFill>
                <a:schemeClr val="tx1">
                  <a:lumMod val="85000"/>
                  <a:lumOff val="15000"/>
                </a:schemeClr>
              </a:solidFill>
              <a:uFillTx/>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72834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9332"/>
          </a:xfrm>
          <a:prstGeom prst="rect">
            <a:avLst/>
          </a:prstGeom>
          <a:noFill/>
        </p:spPr>
        <p:txBody>
          <a:bodyPr wrap="square" rtlCol="0">
            <a:spAutoFit/>
          </a:bodyPr>
          <a:lstStyle/>
          <a:p>
            <a:r>
              <a:rPr lang="zh-CN" altLang="en-US" b="1" dirty="0">
                <a:solidFill>
                  <a:schemeClr val="tx1">
                    <a:lumMod val="85000"/>
                    <a:lumOff val="15000"/>
                  </a:schemeClr>
                </a:solidFill>
              </a:rPr>
              <a:t>定点医院基本情况</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医院名称：</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地址：</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医院资质等级：</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是否可为比赛提供绿色医疗通道</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其他：核磁检查设备</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交通：距离比赛场地</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分钟</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Wingdings" panose="05000000000000000000" pitchFamily="2" charset="2"/>
              <a:buNone/>
            </a:pP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距离酒店 分钟</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9"/>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cs typeface="微软雅黑" panose="020B0503020204020204" charset="-122"/>
                <a:sym typeface="Arial" panose="020B0604020202090204" pitchFamily="34" charset="0"/>
              </a:rPr>
              <a:t>04</a:t>
            </a:r>
            <a:r>
              <a:rPr lang="zh-CN" altLang="en-US" dirty="0">
                <a:cs typeface="微软雅黑" panose="020B0503020204020204" charset="-122"/>
                <a:sym typeface="Arial" panose="020B0604020202090204" pitchFamily="34" charset="0"/>
              </a:rPr>
              <a:t>赛事保障</a:t>
            </a:r>
            <a:r>
              <a:rPr lang="en-US" altLang="zh-CN" dirty="0">
                <a:solidFill>
                  <a:schemeClr val="tx1">
                    <a:lumMod val="85000"/>
                    <a:lumOff val="15000"/>
                  </a:schemeClr>
                </a:solidFill>
                <a:uFillTx/>
                <a:cs typeface="微软雅黑" panose="020B0503020204020204" charset="-122"/>
                <a:sym typeface="Arial" panose="020B0604020202090204" pitchFamily="34" charset="0"/>
              </a:rPr>
              <a:t>-</a:t>
            </a:r>
            <a:r>
              <a:rPr lang="zh-CN" altLang="en-US" dirty="0">
                <a:cs typeface="微软雅黑" panose="020B0503020204020204" charset="-122"/>
                <a:sym typeface="Arial" panose="020B0604020202090204" pitchFamily="34" charset="0"/>
              </a:rPr>
              <a:t>安保</a:t>
            </a:r>
            <a:endParaRPr dirty="0">
              <a:solidFill>
                <a:schemeClr val="tx1">
                  <a:lumMod val="85000"/>
                  <a:lumOff val="15000"/>
                </a:schemeClr>
              </a:solidFill>
              <a:uFillTx/>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72834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9332"/>
          </a:xfrm>
          <a:prstGeom prst="rect">
            <a:avLst/>
          </a:prstGeom>
          <a:noFill/>
        </p:spPr>
        <p:txBody>
          <a:bodyPr wrap="square" rtlCol="0">
            <a:spAutoFit/>
          </a:bodyPr>
          <a:lstStyle/>
          <a:p>
            <a:r>
              <a:rPr lang="zh-CN" altLang="en-US" b="1" dirty="0">
                <a:solidFill>
                  <a:schemeClr val="tx1">
                    <a:lumMod val="85000"/>
                    <a:lumOff val="15000"/>
                  </a:schemeClr>
                </a:solidFill>
              </a:rPr>
              <a:t>安保计划</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机场</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酒店</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场馆</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9"/>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cs typeface="微软雅黑" panose="020B0503020204020204" charset="-122"/>
                <a:sym typeface="Arial" panose="020B0604020202090204" pitchFamily="34" charset="0"/>
              </a:rPr>
              <a:t>04</a:t>
            </a:r>
            <a:r>
              <a:rPr lang="zh-CN" altLang="en-US" dirty="0">
                <a:cs typeface="微软雅黑" panose="020B0503020204020204" charset="-122"/>
                <a:sym typeface="Arial" panose="020B0604020202090204" pitchFamily="34" charset="0"/>
              </a:rPr>
              <a:t>赛事保障</a:t>
            </a:r>
            <a:r>
              <a:rPr lang="en-US" altLang="zh-CN" dirty="0">
                <a:solidFill>
                  <a:schemeClr val="tx1">
                    <a:lumMod val="85000"/>
                    <a:lumOff val="15000"/>
                  </a:schemeClr>
                </a:solidFill>
                <a:uFillTx/>
                <a:cs typeface="微软雅黑" panose="020B0503020204020204" charset="-122"/>
                <a:sym typeface="Arial" panose="020B0604020202090204" pitchFamily="34" charset="0"/>
              </a:rPr>
              <a:t>-</a:t>
            </a:r>
            <a:r>
              <a:rPr lang="zh-CN" altLang="en-US" dirty="0">
                <a:solidFill>
                  <a:schemeClr val="tx1">
                    <a:lumMod val="85000"/>
                    <a:lumOff val="15000"/>
                  </a:schemeClr>
                </a:solidFill>
                <a:uFillTx/>
                <a:cs typeface="微软雅黑" panose="020B0503020204020204" charset="-122"/>
                <a:sym typeface="Arial" panose="020B0604020202090204" pitchFamily="34" charset="0"/>
              </a:rPr>
              <a:t>其他</a:t>
            </a:r>
            <a:endParaRPr dirty="0">
              <a:solidFill>
                <a:schemeClr val="tx1">
                  <a:lumMod val="85000"/>
                  <a:lumOff val="15000"/>
                </a:schemeClr>
              </a:solidFill>
              <a:uFillTx/>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72834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9332"/>
          </a:xfrm>
          <a:prstGeom prst="rect">
            <a:avLst/>
          </a:prstGeom>
          <a:noFill/>
        </p:spPr>
        <p:txBody>
          <a:bodyPr wrap="square" rtlCol="0">
            <a:spAutoFit/>
          </a:bodyPr>
          <a:lstStyle/>
          <a:p>
            <a:r>
              <a:rPr lang="zh-CN" altLang="en-US" b="1" dirty="0">
                <a:solidFill>
                  <a:schemeClr val="tx1">
                    <a:lumMod val="85000"/>
                    <a:lumOff val="15000"/>
                  </a:schemeClr>
                </a:solidFill>
              </a:rPr>
              <a:t>其他保障</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是否可协调酒店至场馆的交通便捷方式，如交通灯管控</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比赛期间是否有其他大型活动及赛事</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比赛日前后承办单位是否还运营其他大型活动及赛事</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组委会是否为全部赛会人员在赛事期间购买第三方责任险</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是否可协调国家队在机场的专用值机行李柜台、快速大巴上车通道、额外行李托运额度等</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9"/>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cs typeface="微软雅黑" panose="020B0503020204020204" charset="-122"/>
                <a:sym typeface="Arial" panose="020B0604020202090204" pitchFamily="34" charset="0"/>
              </a:rPr>
              <a:t>04</a:t>
            </a:r>
            <a:r>
              <a:rPr lang="zh-CN" altLang="en-US" dirty="0">
                <a:cs typeface="微软雅黑" panose="020B0503020204020204" charset="-122"/>
                <a:sym typeface="Arial" panose="020B0604020202090204" pitchFamily="34" charset="0"/>
              </a:rPr>
              <a:t>赛事传播</a:t>
            </a:r>
            <a:r>
              <a:rPr lang="en-US" altLang="zh-CN" dirty="0">
                <a:solidFill>
                  <a:schemeClr val="tx1">
                    <a:lumMod val="85000"/>
                    <a:lumOff val="15000"/>
                  </a:schemeClr>
                </a:solidFill>
                <a:uFillTx/>
                <a:cs typeface="微软雅黑" panose="020B0503020204020204" charset="-122"/>
                <a:sym typeface="Arial" panose="020B0604020202090204" pitchFamily="34" charset="0"/>
              </a:rPr>
              <a:t>-</a:t>
            </a:r>
            <a:r>
              <a:rPr lang="zh-CN" altLang="en-US" dirty="0">
                <a:cs typeface="微软雅黑" panose="020B0503020204020204" charset="-122"/>
                <a:sym typeface="Arial" panose="020B0604020202090204" pitchFamily="34" charset="0"/>
              </a:rPr>
              <a:t>宣传推广计划</a:t>
            </a:r>
            <a:endParaRPr dirty="0">
              <a:solidFill>
                <a:schemeClr val="tx1">
                  <a:lumMod val="85000"/>
                  <a:lumOff val="15000"/>
                </a:schemeClr>
              </a:solidFill>
              <a:uFillTx/>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72834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05205" y="1810867"/>
            <a:ext cx="2472267" cy="369332"/>
          </a:xfrm>
          <a:prstGeom prst="rect">
            <a:avLst/>
          </a:prstGeom>
          <a:noFill/>
        </p:spPr>
        <p:txBody>
          <a:bodyPr wrap="square" rtlCol="0">
            <a:spAutoFit/>
          </a:bodyPr>
          <a:lstStyle/>
          <a:p>
            <a:r>
              <a:rPr lang="zh-CN" altLang="en-US" b="1" dirty="0">
                <a:solidFill>
                  <a:schemeClr val="tx1">
                    <a:lumMod val="85000"/>
                    <a:lumOff val="15000"/>
                  </a:schemeClr>
                </a:solidFill>
              </a:rPr>
              <a:t>宣传推广计划</a:t>
            </a:r>
            <a:endParaRPr lang="zh-CN" altLang="en-US" b="1" dirty="0">
              <a:solidFill>
                <a:schemeClr val="tx1">
                  <a:lumMod val="85000"/>
                  <a:lumOff val="15000"/>
                </a:schemeClr>
              </a:solidFill>
            </a:endParaRPr>
          </a:p>
        </p:txBody>
      </p:sp>
      <p:sp>
        <p:nvSpPr>
          <p:cNvPr id="4" name="文本框 3"/>
          <p:cNvSpPr txBox="1"/>
          <p:nvPr>
            <p:custDataLst>
              <p:tags r:id="rId8"/>
            </p:custDataLst>
          </p:nvPr>
        </p:nvSpPr>
        <p:spPr>
          <a:xfrm>
            <a:off x="902820" y="2179167"/>
            <a:ext cx="4973955" cy="3339465"/>
          </a:xfrm>
          <a:prstGeom prst="rect">
            <a:avLst/>
          </a:prstGeom>
          <a:noFill/>
        </p:spPr>
        <p:txBody>
          <a:bodyPr wrap="square">
            <a:noAutofit/>
          </a:bodyPr>
          <a:lstStyle/>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地方媒体宣传应有在赛事开始前制作宣推视频、宣推海报的团队，及地方媒体宣推资源（如有请列出）</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宣传推广团队情况</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计划方案</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可调动资源</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可配合国家队宣传推广计划的相关资源</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171450" indent="-171450">
              <a:lnSpc>
                <a:spcPct val="150000"/>
              </a:lnSpc>
              <a:buFont typeface="Wingdings" panose="05000000000000000000" pitchFamily="2" charset="2"/>
              <a:buChar char="p"/>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是否有独立的媒体运行团队（如有，请简单介绍团队情况）</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9"/>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solidFill>
                  <a:schemeClr val="tx1">
                    <a:lumMod val="85000"/>
                    <a:lumOff val="15000"/>
                  </a:schemeClr>
                </a:solidFill>
                <a:uFillTx/>
                <a:cs typeface="微软雅黑" panose="020B0503020204020204" charset="-122"/>
                <a:sym typeface="Arial" panose="020B0604020202090204" pitchFamily="34" charset="0"/>
              </a:rPr>
              <a:t>0</a:t>
            </a:r>
            <a:r>
              <a:rPr lang="en-US" altLang="zh-CN" dirty="0">
                <a:solidFill>
                  <a:schemeClr val="tx1">
                    <a:lumMod val="85000"/>
                    <a:lumOff val="15000"/>
                  </a:schemeClr>
                </a:solidFill>
                <a:uFillTx/>
                <a:cs typeface="微软雅黑" panose="020B0503020204020204" charset="-122"/>
                <a:sym typeface="Arial" panose="020B0604020202090204" pitchFamily="34" charset="0"/>
              </a:rPr>
              <a:t>5</a:t>
            </a:r>
            <a:r>
              <a:rPr lang="zh-CN" altLang="en-US" dirty="0">
                <a:solidFill>
                  <a:schemeClr val="tx1">
                    <a:lumMod val="85000"/>
                    <a:lumOff val="15000"/>
                  </a:schemeClr>
                </a:solidFill>
                <a:uFillTx/>
                <a:cs typeface="微软雅黑" panose="020B0503020204020204" charset="-122"/>
                <a:sym typeface="Arial" panose="020B0604020202090204" pitchFamily="34" charset="0"/>
              </a:rPr>
              <a:t>赛区优势</a:t>
            </a:r>
            <a:r>
              <a:rPr lang="zh-CN" altLang="en-US" dirty="0">
                <a:cs typeface="微软雅黑" panose="020B0503020204020204" charset="-122"/>
                <a:sym typeface="Arial" panose="020B0604020202090204" pitchFamily="34" charset="0"/>
              </a:rPr>
              <a:t>政策</a:t>
            </a:r>
            <a:endParaRPr dirty="0">
              <a:solidFill>
                <a:schemeClr val="tx1">
                  <a:lumMod val="85000"/>
                  <a:lumOff val="15000"/>
                </a:schemeClr>
              </a:solidFill>
              <a:uFillTx/>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72834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121328" y="1647602"/>
            <a:ext cx="5238000" cy="4212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custDataLst>
              <p:tags r:id="rId6"/>
            </p:custDataLst>
          </p:nvPr>
        </p:nvSpPr>
        <p:spPr>
          <a:xfrm>
            <a:off x="640715" y="1647825"/>
            <a:ext cx="5236210" cy="436626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7"/>
            </p:custDataLst>
          </p:nvPr>
        </p:nvSpPr>
        <p:spPr>
          <a:xfrm>
            <a:off x="1019485" y="1923554"/>
            <a:ext cx="4255054" cy="645160"/>
          </a:xfrm>
          <a:prstGeom prst="rect">
            <a:avLst/>
          </a:prstGeom>
          <a:noFill/>
        </p:spPr>
        <p:txBody>
          <a:bodyPr wrap="square" rtlCol="0">
            <a:spAutoFit/>
          </a:bodyPr>
          <a:lstStyle/>
          <a:p>
            <a:r>
              <a:rPr lang="zh-CN" altLang="en-US" dirty="0">
                <a:solidFill>
                  <a:schemeClr val="tx1">
                    <a:lumMod val="85000"/>
                    <a:lumOff val="15000"/>
                  </a:schemeClr>
                </a:solidFill>
              </a:rPr>
              <a:t>赛区文化、体育、旅游等地方政府相关优势政策、过往案例介绍</a:t>
            </a:r>
            <a:endParaRPr lang="zh-CN" altLang="en-US" dirty="0">
              <a:solidFill>
                <a:schemeClr val="tx1">
                  <a:lumMod val="85000"/>
                  <a:lumOff val="15000"/>
                </a:schemeClr>
              </a:solidFill>
            </a:endParaRPr>
          </a:p>
        </p:txBody>
      </p:sp>
    </p:spTree>
    <p:custDataLst>
      <p:tags r:id="rId8"/>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lang="en-US" dirty="0">
                <a:cs typeface="微软雅黑" panose="020B0503020204020204" charset="-122"/>
                <a:sym typeface="Arial" panose="020B0604020202090204" pitchFamily="34" charset="0"/>
              </a:rPr>
              <a:t>06</a:t>
            </a:r>
            <a:r>
              <a:rPr lang="en-US" altLang="en-US" dirty="0">
                <a:cs typeface="微软雅黑" panose="020B0503020204020204" charset="-122"/>
                <a:sym typeface="Arial" panose="020B0604020202090204" pitchFamily="34" charset="0"/>
              </a:rPr>
              <a:t>其他</a:t>
            </a:r>
            <a:endParaRPr lang="en-US" dirty="0">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69924" y="1829364"/>
            <a:ext cx="10773931" cy="482081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130125" y="2304244"/>
            <a:ext cx="9704129" cy="4137557"/>
          </a:xfrm>
          <a:prstGeom prst="rect">
            <a:avLst/>
          </a:prstGeom>
          <a:noFill/>
        </p:spPr>
        <p:txBody>
          <a:bodyPr wrap="square" rtlCol="0" anchor="t">
            <a:noAutofit/>
          </a:bodyPr>
          <a:lstStyle/>
          <a:p>
            <a:pPr marL="171450" indent="-171450" algn="l">
              <a:lnSpc>
                <a:spcPct val="150000"/>
              </a:lnSpc>
              <a:buClrTx/>
              <a:buSzTx/>
              <a:buFont typeface="Wingdings" panose="05000000000000000000" pitchFamily="2" charset="2"/>
              <a:buChar char="p"/>
            </a:pPr>
            <a:r>
              <a:rPr lang="zh-CN" altLang="en-US" sz="1400" dirty="0">
                <a:latin typeface="+mn-ea"/>
                <a:sym typeface="+mn-ea"/>
              </a:rPr>
              <a:t>近</a:t>
            </a:r>
            <a:r>
              <a:rPr lang="en-US" altLang="zh-CN" sz="1400" dirty="0">
                <a:latin typeface="+mn-ea"/>
                <a:sym typeface="+mn-ea"/>
              </a:rPr>
              <a:t>5</a:t>
            </a:r>
            <a:r>
              <a:rPr lang="zh-CN" altLang="en-US" sz="1400" dirty="0">
                <a:latin typeface="+mn-ea"/>
                <a:sym typeface="+mn-ea"/>
              </a:rPr>
              <a:t>年是否承办过国际篮联、中国篮球协会主办比赛：</a:t>
            </a:r>
            <a:endParaRPr lang="zh-CN" altLang="en-US" sz="1400" dirty="0">
              <a:latin typeface="+mn-ea"/>
              <a:sym typeface="+mn-ea"/>
            </a:endParaRPr>
          </a:p>
          <a:p>
            <a:pPr marL="171450" indent="-171450" algn="l">
              <a:lnSpc>
                <a:spcPct val="150000"/>
              </a:lnSpc>
              <a:buClrTx/>
              <a:buSzTx/>
              <a:buFont typeface="Wingdings" panose="05000000000000000000" pitchFamily="2" charset="2"/>
              <a:buChar char="p"/>
            </a:pPr>
            <a:endParaRPr lang="zh-CN" altLang="en-US" sz="1400" dirty="0">
              <a:latin typeface="+mn-ea"/>
              <a:sym typeface="+mn-ea"/>
            </a:endParaRPr>
          </a:p>
          <a:p>
            <a:pPr marL="171450" indent="-171450" algn="l">
              <a:lnSpc>
                <a:spcPct val="150000"/>
              </a:lnSpc>
              <a:buClrTx/>
              <a:buSzTx/>
              <a:buFont typeface="Wingdings" panose="05000000000000000000" pitchFamily="2" charset="2"/>
              <a:buChar char="p"/>
            </a:pPr>
            <a:r>
              <a:rPr lang="zh-CN" altLang="en-US" sz="1400" dirty="0">
                <a:latin typeface="+mn-ea"/>
                <a:sym typeface="+mn-ea"/>
              </a:rPr>
              <a:t>近</a:t>
            </a:r>
            <a:r>
              <a:rPr lang="en-US" altLang="zh-CN" sz="1400" dirty="0">
                <a:latin typeface="+mn-ea"/>
                <a:sym typeface="+mn-ea"/>
              </a:rPr>
              <a:t>5</a:t>
            </a:r>
            <a:r>
              <a:rPr lang="zh-CN" altLang="en-US" sz="1400" dirty="0">
                <a:latin typeface="+mn-ea"/>
                <a:sym typeface="+mn-ea"/>
              </a:rPr>
              <a:t>年是否承办过国家队参与赛事：</a:t>
            </a:r>
            <a:endParaRPr lang="zh-CN" altLang="en-US" sz="1400" dirty="0">
              <a:latin typeface="+mn-ea"/>
              <a:sym typeface="+mn-ea"/>
            </a:endParaRPr>
          </a:p>
          <a:p>
            <a:pPr marL="171450" indent="-171450" algn="l">
              <a:lnSpc>
                <a:spcPct val="150000"/>
              </a:lnSpc>
              <a:buClrTx/>
              <a:buSzTx/>
              <a:buFont typeface="Wingdings" panose="05000000000000000000" pitchFamily="2" charset="2"/>
              <a:buChar char="p"/>
            </a:pPr>
            <a:endParaRPr lang="zh-CN" altLang="en-US" sz="1400" dirty="0">
              <a:latin typeface="+mn-ea"/>
              <a:sym typeface="+mn-ea"/>
            </a:endParaRPr>
          </a:p>
          <a:p>
            <a:pPr marL="171450" indent="-171450" algn="l">
              <a:lnSpc>
                <a:spcPct val="150000"/>
              </a:lnSpc>
              <a:buClrTx/>
              <a:buSzTx/>
              <a:buFont typeface="Wingdings" panose="05000000000000000000" pitchFamily="2" charset="2"/>
              <a:buChar char="p"/>
            </a:pPr>
            <a:r>
              <a:rPr lang="zh-CN" altLang="en-US" sz="1400" dirty="0">
                <a:latin typeface="+mn-ea"/>
                <a:sym typeface="+mn-ea"/>
              </a:rPr>
              <a:t>近</a:t>
            </a:r>
            <a:r>
              <a:rPr lang="en-US" altLang="zh-CN" sz="1400" dirty="0">
                <a:latin typeface="+mn-ea"/>
                <a:sym typeface="+mn-ea"/>
              </a:rPr>
              <a:t>5</a:t>
            </a:r>
            <a:r>
              <a:rPr lang="zh-CN" altLang="en-US" sz="1400" dirty="0">
                <a:latin typeface="+mn-ea"/>
                <a:sym typeface="+mn-ea"/>
              </a:rPr>
              <a:t>年是否承办过国际比赛：</a:t>
            </a:r>
            <a:endParaRPr lang="en-US" altLang="zh-CN" sz="1400" dirty="0">
              <a:latin typeface="+mn-ea"/>
              <a:sym typeface="+mn-ea"/>
            </a:endParaRPr>
          </a:p>
          <a:p>
            <a:pPr marL="171450" indent="-171450" algn="l">
              <a:lnSpc>
                <a:spcPct val="150000"/>
              </a:lnSpc>
              <a:buClrTx/>
              <a:buSzTx/>
              <a:buFont typeface="Wingdings" panose="05000000000000000000" pitchFamily="2" charset="2"/>
              <a:buChar char="p"/>
            </a:pPr>
            <a:endParaRPr lang="en-US" altLang="zh-CN" sz="1400" dirty="0">
              <a:latin typeface="+mn-ea"/>
              <a:sym typeface="+mn-ea"/>
            </a:endParaRPr>
          </a:p>
          <a:p>
            <a:pPr marL="171450" indent="-171450" algn="l">
              <a:lnSpc>
                <a:spcPct val="150000"/>
              </a:lnSpc>
              <a:buClrTx/>
              <a:buSzTx/>
              <a:buFont typeface="Wingdings" panose="05000000000000000000" pitchFamily="2" charset="2"/>
              <a:buChar char="p"/>
            </a:pPr>
            <a:r>
              <a:rPr lang="zh-CN" altLang="en-US" sz="1400" dirty="0">
                <a:latin typeface="+mn-ea"/>
                <a:sym typeface="+mn-ea"/>
              </a:rPr>
              <a:t>赛事运营经验：</a:t>
            </a:r>
            <a:endParaRPr lang="en-US" altLang="zh-CN" sz="1400" dirty="0">
              <a:latin typeface="+mn-ea"/>
              <a:sym typeface="+mn-ea"/>
            </a:endParaRPr>
          </a:p>
          <a:p>
            <a:pPr marL="171450" indent="-171450" algn="l">
              <a:lnSpc>
                <a:spcPct val="150000"/>
              </a:lnSpc>
              <a:buClrTx/>
              <a:buSzTx/>
              <a:buFont typeface="Wingdings" panose="05000000000000000000" pitchFamily="2" charset="2"/>
              <a:buChar char="p"/>
            </a:pPr>
            <a:endParaRPr lang="en-US" altLang="zh-CN" sz="1400" dirty="0">
              <a:latin typeface="+mn-ea"/>
              <a:sym typeface="+mn-ea"/>
            </a:endParaRPr>
          </a:p>
          <a:p>
            <a:pPr marL="171450" indent="-171450">
              <a:lnSpc>
                <a:spcPct val="150000"/>
              </a:lnSpc>
              <a:buFont typeface="Wingdings" panose="05000000000000000000" pitchFamily="2" charset="2"/>
              <a:buChar char="p"/>
            </a:pPr>
            <a:r>
              <a:rPr lang="zh-CN" altLang="en-US" sz="1400" dirty="0">
                <a:latin typeface="+mn-ea"/>
                <a:sym typeface="+mn-ea"/>
              </a:rPr>
              <a:t>其他优势：是否具备处理各类应急事件和绿色通道的能力如交通、海关、外事、物流等</a:t>
            </a:r>
            <a:endParaRPr lang="en-US" altLang="zh-CN" sz="1400" dirty="0">
              <a:latin typeface="+mn-ea"/>
              <a:sym typeface="+mn-ea"/>
            </a:endParaRPr>
          </a:p>
          <a:p>
            <a:pPr marL="171450" indent="-171450" algn="l">
              <a:lnSpc>
                <a:spcPct val="150000"/>
              </a:lnSpc>
              <a:buClrTx/>
              <a:buSzTx/>
              <a:buFont typeface="Wingdings" panose="05000000000000000000" pitchFamily="2" charset="2"/>
              <a:buChar char="p"/>
            </a:pPr>
            <a:endParaRPr lang="en-US" altLang="zh-CN" sz="1400" dirty="0">
              <a:latin typeface="+mn-ea"/>
              <a:sym typeface="+mn-ea"/>
            </a:endParaRPr>
          </a:p>
          <a:p>
            <a:pPr marL="171450" indent="-171450" algn="l">
              <a:lnSpc>
                <a:spcPct val="150000"/>
              </a:lnSpc>
              <a:buClrTx/>
              <a:buSzTx/>
              <a:buFont typeface="Wingdings" panose="05000000000000000000" pitchFamily="2" charset="2"/>
              <a:buChar char="p"/>
            </a:pPr>
            <a:r>
              <a:rPr lang="zh-CN" altLang="en-US" sz="1400" dirty="0">
                <a:latin typeface="+mn-ea"/>
                <a:sym typeface="+mn-ea"/>
              </a:rPr>
              <a:t>预计办赛经费：</a:t>
            </a:r>
            <a:endParaRPr lang="zh-CN" altLang="en-US" sz="1400" dirty="0">
              <a:latin typeface="+mn-ea"/>
              <a:sym typeface="+mn-ea"/>
            </a:endParaRPr>
          </a:p>
          <a:p>
            <a:pPr marL="171450" indent="-171450" algn="l">
              <a:lnSpc>
                <a:spcPct val="150000"/>
              </a:lnSpc>
              <a:buClrTx/>
              <a:buSzTx/>
              <a:buFont typeface="Wingdings" panose="05000000000000000000" pitchFamily="2" charset="2"/>
              <a:buChar char="p"/>
            </a:pPr>
            <a:endParaRPr lang="zh-CN" altLang="en-US" sz="1400" dirty="0">
              <a:solidFill>
                <a:schemeClr val="tx1">
                  <a:lumMod val="85000"/>
                  <a:lumOff val="15000"/>
                </a:schemeClr>
              </a:solidFill>
              <a:latin typeface="+mn-ea"/>
              <a:sym typeface="+mn-ea"/>
            </a:endParaRPr>
          </a:p>
        </p:txBody>
      </p:sp>
    </p:spTree>
    <p:custDataLst>
      <p:tags r:id="rId6"/>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algn="l">
              <a:buClrTx/>
              <a:buSzTx/>
              <a:buFontTx/>
            </a:pPr>
            <a:r>
              <a:rPr lang="en-US" dirty="0">
                <a:cs typeface="微软雅黑" panose="020B0503020204020204" charset="-122"/>
                <a:sym typeface="Arial" panose="020B0604020202090204" pitchFamily="34" charset="0"/>
              </a:rPr>
              <a:t>06</a:t>
            </a:r>
            <a:r>
              <a:rPr lang="en-US" altLang="en-US" dirty="0">
                <a:cs typeface="微软雅黑" panose="020B0503020204020204" charset="-122"/>
                <a:sym typeface="Arial" panose="020B0604020202090204" pitchFamily="34" charset="0"/>
              </a:rPr>
              <a:t>其他</a:t>
            </a:r>
            <a:endParaRPr lang="en-US" dirty="0">
              <a:cs typeface="微软雅黑" panose="020B0503020204020204" charset="-122"/>
              <a:sym typeface="Arial" panose="020B0604020202090204" pitchFamily="34" charset="0"/>
            </a:endParaRPr>
          </a:p>
        </p:txBody>
      </p:sp>
      <p:sp>
        <p:nvSpPr>
          <p:cNvPr id="2" name="标题 1"/>
          <p:cNvSpPr>
            <a:spLocks noGrp="1"/>
          </p:cNvSpPr>
          <p:nvPr>
            <p:custDataLst>
              <p:tags r:id="rId2"/>
            </p:custDataLst>
          </p:nvPr>
        </p:nvSpPr>
        <p:spPr>
          <a:xfrm>
            <a:off x="669924" y="1"/>
            <a:ext cx="10850563" cy="1028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zh-CN" altLang="en-US" dirty="0">
              <a:solidFill>
                <a:schemeClr val="tx1">
                  <a:lumMod val="75000"/>
                  <a:lumOff val="25000"/>
                </a:schemeClr>
              </a:solidFill>
            </a:endParaRPr>
          </a:p>
        </p:txBody>
      </p:sp>
      <p:pic>
        <p:nvPicPr>
          <p:cNvPr id="6" name="图片 5"/>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t="11146" b="11146"/>
          <a:stretch>
            <a:fillRect/>
          </a:stretch>
        </p:blipFill>
        <p:spPr>
          <a:xfrm>
            <a:off x="9446503" y="416199"/>
            <a:ext cx="2347770" cy="731520"/>
          </a:xfrm>
          <a:prstGeom prst="rect">
            <a:avLst/>
          </a:prstGeom>
        </p:spPr>
      </p:pic>
      <p:sp>
        <p:nvSpPr>
          <p:cNvPr id="50" name="矩形: 圆角 49"/>
          <p:cNvSpPr/>
          <p:nvPr>
            <p:custDataLst>
              <p:tags r:id="rId5"/>
            </p:custDataLst>
          </p:nvPr>
        </p:nvSpPr>
        <p:spPr>
          <a:xfrm>
            <a:off x="609002" y="2402566"/>
            <a:ext cx="10970822" cy="403923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84714" y="1648939"/>
            <a:ext cx="10465177" cy="549229"/>
          </a:xfrm>
          <a:prstGeom prst="rect">
            <a:avLst/>
          </a:prstGeom>
          <a:noFill/>
        </p:spPr>
        <p:txBody>
          <a:bodyPr wrap="square" rtlCol="0" anchor="t">
            <a:noAutofit/>
          </a:bodyPr>
          <a:lstStyle/>
          <a:p>
            <a:pPr marL="171450" indent="-171450">
              <a:lnSpc>
                <a:spcPct val="150000"/>
              </a:lnSpc>
              <a:buFont typeface="Wingdings" panose="05000000000000000000" pitchFamily="2" charset="2"/>
              <a:buChar char="p"/>
            </a:pPr>
            <a:r>
              <a:rPr lang="zh-CN" altLang="en-US" sz="1400" dirty="0">
                <a:latin typeface="+mn-ea"/>
                <a:sym typeface="+mn-ea"/>
              </a:rPr>
              <a:t>运营团队情况：应配备专业高效赛事运营团队、场馆运营团队（具体信息详细说明，并需附组委会组织架构）</a:t>
            </a:r>
            <a:endParaRPr lang="zh-CN" altLang="en-US" sz="1400" dirty="0">
              <a:solidFill>
                <a:schemeClr val="tx1">
                  <a:lumMod val="85000"/>
                  <a:lumOff val="15000"/>
                </a:schemeClr>
              </a:solidFill>
              <a:latin typeface="+mn-ea"/>
              <a:sym typeface="+mn-ea"/>
            </a:endParaRPr>
          </a:p>
        </p:txBody>
      </p:sp>
    </p:spTree>
    <p:custDataLst>
      <p:tags r:id="rId6"/>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608400" y="608400"/>
            <a:ext cx="10970823" cy="706755"/>
          </a:xfrm>
          <a:prstGeom prst="rect">
            <a:avLst/>
          </a:prstGeom>
        </p:spPr>
        <p:txBody>
          <a:bodyPr vert="horz" lIns="90170" tIns="46990" rIns="90170" bIns="46990" rtlCol="0" anchor="ctr" anchorCtr="0">
            <a:normAutofit/>
          </a:bodyPr>
          <a:lstStyle>
            <a:lvl1pPr marR="0" fontAlgn="auto">
              <a:lnSpc>
                <a:spcPct val="100000"/>
              </a:lnSpc>
              <a:spcBef>
                <a:spcPct val="0"/>
              </a:spcBef>
              <a:buNone/>
              <a:defRPr kumimoji="0" lang="zh-CN" altLang="en-US" sz="3600" b="1" i="0" u="none" strike="noStrike" cap="none" spc="3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r>
              <a:rPr dirty="0">
                <a:cs typeface="微软雅黑" panose="020B0503020204020204" charset="-122"/>
                <a:sym typeface="Arial" panose="020B0604020202090204" pitchFamily="34" charset="0"/>
              </a:rPr>
              <a:t>06</a:t>
            </a:r>
            <a:r>
              <a:rPr lang="zh-CN" altLang="en-US" dirty="0">
                <a:cs typeface="微软雅黑" panose="020B0503020204020204" charset="-122"/>
                <a:sym typeface="Arial" panose="020B0604020202090204" pitchFamily="34" charset="0"/>
              </a:rPr>
              <a:t>其他</a:t>
            </a:r>
            <a:endParaRPr dirty="0">
              <a:cs typeface="微软雅黑" panose="020B0503020204020204" charset="-122"/>
              <a:sym typeface="Arial" panose="020B0604020202090204" pitchFamily="34" charset="0"/>
            </a:endParaRPr>
          </a:p>
        </p:txBody>
      </p:sp>
      <p:sp>
        <p:nvSpPr>
          <p:cNvPr id="50" name="矩形: 圆角 49"/>
          <p:cNvSpPr/>
          <p:nvPr>
            <p:custDataLst>
              <p:tags r:id="rId2"/>
            </p:custDataLst>
          </p:nvPr>
        </p:nvSpPr>
        <p:spPr>
          <a:xfrm>
            <a:off x="608367" y="2198096"/>
            <a:ext cx="10970822" cy="403923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84714" y="1648939"/>
            <a:ext cx="10465177" cy="549229"/>
          </a:xfrm>
          <a:prstGeom prst="rect">
            <a:avLst/>
          </a:prstGeom>
          <a:noFill/>
        </p:spPr>
        <p:txBody>
          <a:bodyPr wrap="square" rtlCol="0" anchor="t">
            <a:noAutofit/>
          </a:bodyPr>
          <a:lstStyle/>
          <a:p>
            <a:pPr marL="171450" indent="-171450">
              <a:lnSpc>
                <a:spcPct val="150000"/>
              </a:lnSpc>
              <a:buFont typeface="Wingdings" panose="05000000000000000000" pitchFamily="2" charset="2"/>
              <a:buChar char="p"/>
            </a:pPr>
            <a:r>
              <a:rPr lang="zh-CN" altLang="en-US" sz="1400">
                <a:sym typeface="+mn-ea"/>
              </a:rPr>
              <a:t>预算（含收支）</a:t>
            </a:r>
            <a:endParaRPr lang="zh-CN" altLang="en-US" sz="1400" dirty="0">
              <a:solidFill>
                <a:schemeClr val="tx1">
                  <a:lumMod val="85000"/>
                  <a:lumOff val="15000"/>
                </a:schemeClr>
              </a:solidFill>
              <a:latin typeface="+mn-ea"/>
              <a:sym typeface="+mn-ea"/>
            </a:endParaRPr>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5.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1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1_1"/>
  <p:tag name="KSO_WM_UNIT_TEXT_FILL_FORE_SCHEMECOLOR_INDEX" val="5"/>
  <p:tag name="KSO_WM_UNIT_TEXT_FILL_TYPE" val="1"/>
  <p:tag name="KSO_WM_UNIT_USESOURCEFORMAT_APPLY" val="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f*1_1_1"/>
  <p:tag name="KSO_WM_TEMPLATE_CATEGORY" val="custom"/>
  <p:tag name="KSO_WM_TEMPLATE_INDEX" val="20205081"/>
  <p:tag name="KSO_WM_UNIT_LAYERLEVEL" val="1_1_1"/>
  <p:tag name="KSO_WM_TAG_VERSION" val="1.0"/>
  <p:tag name="KSO_WM_BEAUTIFY_FLAG" val=""/>
  <p:tag name="KSO_WM_UNIT_NOCLEAR" val="0"/>
  <p:tag name="KSO_WM_DIAGRAM_GROUP_CODE" val="l1-2"/>
  <p:tag name="KSO_WM_UNIT_TYPE" val="l_h_f"/>
  <p:tag name="KSO_WM_UNIT_INDEX" val="1_1_1"/>
  <p:tag name="KSO_WM_UNIT_PRESET_TEXT" val="单击此处添加正文"/>
  <p:tag name="KSO_WM_UNIT_VALUE" val="84"/>
  <p:tag name="KSO_WM_UNIT_SHOW_EDIT_AREA_INDICATION" val="1"/>
  <p:tag name="KSO_WM_UNIT_TEXT_FILL_FORE_SCHEMECOLOR_INDEX" val="13"/>
  <p:tag name="KSO_WM_UNIT_TEXT_FILL_TYPE" val="1"/>
  <p:tag name="KSO_WM_UNIT_USESOURCEFORMAT_APPLY" val="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3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3_1"/>
  <p:tag name="KSO_WM_UNIT_TEXT_FILL_FORE_SCHEMECOLOR_INDEX" val="5"/>
  <p:tag name="KSO_WM_UNIT_TEXT_FILL_TYPE" val="1"/>
  <p:tag name="KSO_WM_UNIT_USESOURCEFORMAT_APPLY"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3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3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f*1_3_1"/>
  <p:tag name="KSO_WM_TEMPLATE_CATEGORY" val="custom"/>
  <p:tag name="KSO_WM_TEMPLATE_INDEX" val="20205081"/>
  <p:tag name="KSO_WM_UNIT_LAYERLEVEL" val="1_1_1"/>
  <p:tag name="KSO_WM_TAG_VERSION" val="1.0"/>
  <p:tag name="KSO_WM_BEAUTIFY_FLAG" val=""/>
  <p:tag name="KSO_WM_UNIT_NOCLEAR" val="0"/>
  <p:tag name="KSO_WM_DIAGRAM_GROUP_CODE" val="l1-2"/>
  <p:tag name="KSO_WM_UNIT_TYPE" val="l_h_f"/>
  <p:tag name="KSO_WM_UNIT_INDEX" val="1_3_1"/>
  <p:tag name="KSO_WM_UNIT_PRESET_TEXT" val="单击此处添加正文"/>
  <p:tag name="KSO_WM_UNIT_VALUE" val="84"/>
  <p:tag name="KSO_WM_UNIT_SHOW_EDIT_AREA_INDICATION" val="1"/>
  <p:tag name="KSO_WM_UNIT_TEXT_FILL_FORE_SCHEMECOLOR_INDEX" val="13"/>
  <p:tag name="KSO_WM_UNIT_TEXT_FILL_TYPE" val="1"/>
  <p:tag name="KSO_WM_UNIT_USESOURCEFORMAT_APPLY" val="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2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2_1"/>
  <p:tag name="KSO_WM_UNIT_TEXT_FILL_FORE_SCHEMECOLOR_INDEX" val="5"/>
  <p:tag name="KSO_WM_UNIT_TEXT_FILL_TYPE" val="1"/>
  <p:tag name="KSO_WM_UNIT_USESOURCEFORMAT_APPLY" val="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2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2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f*1_2_1"/>
  <p:tag name="KSO_WM_TEMPLATE_CATEGORY" val="custom"/>
  <p:tag name="KSO_WM_TEMPLATE_INDEX" val="20205081"/>
  <p:tag name="KSO_WM_UNIT_LAYERLEVEL" val="1_1_1"/>
  <p:tag name="KSO_WM_TAG_VERSION" val="1.0"/>
  <p:tag name="KSO_WM_BEAUTIFY_FLAG" val=""/>
  <p:tag name="KSO_WM_UNIT_NOCLEAR" val="0"/>
  <p:tag name="KSO_WM_DIAGRAM_GROUP_CODE" val="l1-2"/>
  <p:tag name="KSO_WM_UNIT_TYPE" val="l_h_f"/>
  <p:tag name="KSO_WM_UNIT_INDEX" val="1_2_1"/>
  <p:tag name="KSO_WM_UNIT_PRESET_TEXT" val="单击此处添加正文"/>
  <p:tag name="KSO_WM_UNIT_VALUE" val="84"/>
  <p:tag name="KSO_WM_UNIT_SHOW_EDIT_AREA_INDICATION" val="1"/>
  <p:tag name="KSO_WM_UNIT_TEXT_FILL_FORE_SCHEMECOLOR_INDEX" val="13"/>
  <p:tag name="KSO_WM_UNIT_TEXT_FILL_TYPE" val="1"/>
  <p:tag name="KSO_WM_UNIT_USESOURCEFORMAT_APPLY" val="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i*1_1"/>
  <p:tag name="KSO_WM_TEMPLATE_CATEGORY" val="custom"/>
  <p:tag name="KSO_WM_TEMPLATE_INDEX" val="20205081"/>
  <p:tag name="KSO_WM_UNIT_LAYERLEVEL" val="1_1"/>
  <p:tag name="KSO_WM_TAG_VERSION" val="1.0"/>
  <p:tag name="KSO_WM_BEAUTIFY_FLAG" val=""/>
  <p:tag name="KSO_WM_DIAGRAM_GROUP_CODE" val="l1-2"/>
  <p:tag name="KSO_WM_UNIT_TYPE" val="l_i"/>
  <p:tag name="KSO_WM_UNIT_INDEX" val="1_1"/>
  <p:tag name="KSO_WM_UNIT_LINE_FORE_SCHEMECOLOR_INDEX" val="14"/>
  <p:tag name="KSO_WM_UNIT_LINE_FILL_TYPE" val="2"/>
  <p:tag name="KSO_WM_UNIT_USESOURCEFORMAT_APPLY" val="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i*1_2"/>
  <p:tag name="KSO_WM_TEMPLATE_CATEGORY" val="custom"/>
  <p:tag name="KSO_WM_TEMPLATE_INDEX" val="20205081"/>
  <p:tag name="KSO_WM_UNIT_LAYERLEVEL" val="1_1"/>
  <p:tag name="KSO_WM_TAG_VERSION" val="1.0"/>
  <p:tag name="KSO_WM_BEAUTIFY_FLAG" val=""/>
  <p:tag name="KSO_WM_DIAGRAM_GROUP_CODE" val="l1-2"/>
  <p:tag name="KSO_WM_UNIT_TYPE" val="l_i"/>
  <p:tag name="KSO_WM_UNIT_INDEX" val="1_2"/>
  <p:tag name="KSO_WM_UNIT_LINE_FORE_SCHEMECOLOR_INDEX" val="14"/>
  <p:tag name="KSO_WM_UNIT_LINE_FILL_TYPE" val="2"/>
  <p:tag name="KSO_WM_UNIT_USESOURCEFORMAT_APPLY" val="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i*1_2"/>
  <p:tag name="KSO_WM_TEMPLATE_CATEGORY" val="custom"/>
  <p:tag name="KSO_WM_TEMPLATE_INDEX" val="20205081"/>
  <p:tag name="KSO_WM_UNIT_LAYERLEVEL" val="1_1"/>
  <p:tag name="KSO_WM_TAG_VERSION" val="1.0"/>
  <p:tag name="KSO_WM_BEAUTIFY_FLAG" val=""/>
  <p:tag name="KSO_WM_DIAGRAM_GROUP_CODE" val="l1-2"/>
  <p:tag name="KSO_WM_UNIT_TYPE" val="l_i"/>
  <p:tag name="KSO_WM_UNIT_INDEX" val="1_2"/>
  <p:tag name="KSO_WM_UNIT_LINE_FORE_SCHEMECOLOR_INDEX" val="14"/>
  <p:tag name="KSO_WM_UNIT_LINE_FILL_TYPE" val="2"/>
  <p:tag name="KSO_WM_UNIT_USESOURCEFORMAT_APPLY"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3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3_1"/>
  <p:tag name="KSO_WM_UNIT_TEXT_FILL_FORE_SCHEMECOLOR_INDEX" val="5"/>
  <p:tag name="KSO_WM_UNIT_TEXT_FILL_TYPE" val="1"/>
  <p:tag name="KSO_WM_UNIT_USESOURCEFORMAT_APPLY"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3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3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3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3_1"/>
  <p:tag name="KSO_WM_UNIT_TEXT_FILL_FORE_SCHEMECOLOR_INDEX" val="5"/>
  <p:tag name="KSO_WM_UNIT_TEXT_FILL_TYPE" val="1"/>
  <p:tag name="KSO_WM_UNIT_USESOURCEFORMAT_APPLY" val="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3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3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i*1_2"/>
  <p:tag name="KSO_WM_TEMPLATE_CATEGORY" val="custom"/>
  <p:tag name="KSO_WM_TEMPLATE_INDEX" val="20205081"/>
  <p:tag name="KSO_WM_UNIT_LAYERLEVEL" val="1_1"/>
  <p:tag name="KSO_WM_TAG_VERSION" val="1.0"/>
  <p:tag name="KSO_WM_BEAUTIFY_FLAG" val=""/>
  <p:tag name="KSO_WM_DIAGRAM_GROUP_CODE" val="l1-2"/>
  <p:tag name="KSO_WM_UNIT_TYPE" val="l_i"/>
  <p:tag name="KSO_WM_UNIT_INDEX" val="1_2"/>
  <p:tag name="KSO_WM_UNIT_LINE_FORE_SCHEMECOLOR_INDEX" val="14"/>
  <p:tag name="KSO_WM_UNIT_LINE_FILL_TYPE" val="2"/>
  <p:tag name="KSO_WM_UNIT_USESOURCEFORMAT_APPLY" val="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i*1_3_1"/>
  <p:tag name="KSO_WM_TEMPLATE_CATEGORY" val="custom"/>
  <p:tag name="KSO_WM_TEMPLATE_INDEX" val="20205081"/>
  <p:tag name="KSO_WM_UNIT_LAYERLEVEL" val="1_1_1"/>
  <p:tag name="KSO_WM_TAG_VERSION" val="1.0"/>
  <p:tag name="KSO_WM_BEAUTIFY_FLAG" val=""/>
  <p:tag name="KSO_WM_DIAGRAM_GROUP_CODE" val="l1-2"/>
  <p:tag name="KSO_WM_UNIT_TYPE" val="l_h_i"/>
  <p:tag name="KSO_WM_UNIT_INDEX" val="1_3_1"/>
  <p:tag name="KSO_WM_UNIT_TEXT_FILL_FORE_SCHEMECOLOR_INDEX" val="5"/>
  <p:tag name="KSO_WM_UNIT_TEXT_FILL_TYPE" val="1"/>
  <p:tag name="KSO_WM_UNIT_USESOURCEFORMAT_APPLY"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i*1_2"/>
  <p:tag name="KSO_WM_TEMPLATE_CATEGORY" val="custom"/>
  <p:tag name="KSO_WM_TEMPLATE_INDEX" val="20205081"/>
  <p:tag name="KSO_WM_UNIT_LAYERLEVEL" val="1_1"/>
  <p:tag name="KSO_WM_TAG_VERSION" val="1.0"/>
  <p:tag name="KSO_WM_BEAUTIFY_FLAG" val=""/>
  <p:tag name="KSO_WM_DIAGRAM_GROUP_CODE" val="l1-2"/>
  <p:tag name="KSO_WM_UNIT_TYPE" val="l_i"/>
  <p:tag name="KSO_WM_UNIT_INDEX" val="1_2"/>
  <p:tag name="KSO_WM_UNIT_LINE_FORE_SCHEMECOLOR_INDEX" val="14"/>
  <p:tag name="KSO_WM_UNIT_LINE_FILL_TYPE" val="2"/>
  <p:tag name="KSO_WM_UNIT_USESOURCEFORMAT_APPLY" val="1"/>
</p:tagLst>
</file>

<file path=ppt/tags/tag149.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59.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BEAUTIFY_FLAG" val=""/>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64.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TABLE_ENDDRAG_ORIGIN_RECT" val="464*195"/>
  <p:tag name="TABLE_ENDDRAG_RECT" val="15*164*464*195"/>
</p:tagLst>
</file>

<file path=ppt/tags/tag197.xml><?xml version="1.0" encoding="utf-8"?>
<p:tagLst xmlns:p="http://schemas.openxmlformats.org/presentationml/2006/main">
  <p:tag name="TABLE_ENDDRAG_ORIGIN_RECT" val="464*226"/>
  <p:tag name="TABLE_ENDDRAG_RECT" val="47*350*464*226"/>
</p:tagLst>
</file>

<file path=ppt/tags/tag19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TABLE_ENDDRAG_ORIGIN_RECT" val="464*195"/>
  <p:tag name="TABLE_ENDDRAG_RECT" val="15*164*464*195"/>
</p:tagLst>
</file>

<file path=ppt/tags/tag31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TABLE_ENDDRAG_ORIGIN_RECT" val="408*280"/>
  <p:tag name="TABLE_ENDDRAG_RECT" val="37*137*408*280"/>
</p:tagLst>
</file>

<file path=ppt/tags/tag324.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l_h_a*1_1_1"/>
  <p:tag name="KSO_WM_TEMPLATE_CATEGORY" val="custom"/>
  <p:tag name="KSO_WM_TEMPLATE_INDEX" val="20205081"/>
  <p:tag name="KSO_WM_UNIT_LAYERLEVEL" val="1_1_1"/>
  <p:tag name="KSO_WM_TAG_VERSION" val="1.0"/>
  <p:tag name="KSO_WM_UNIT_ISCONTENTSTITLE" val="0"/>
  <p:tag name="KSO_WM_UNIT_NOCLEAR" val="0"/>
  <p:tag name="KSO_WM_DIAGRAM_GROUP_CODE" val="l1-2"/>
  <p:tag name="KSO_WM_UNIT_TYPE" val="l_h_a"/>
  <p:tag name="KSO_WM_UNIT_INDEX" val="1_1_1"/>
  <p:tag name="KSO_WM_UNIT_PRESET_TEXT" val="单击此处添加标题"/>
  <p:tag name="KSO_WM_UNIT_VALUE" val="12"/>
  <p:tag name="KSO_WM_UNIT_SHOW_EDIT_AREA_INDICATION" val="1"/>
  <p:tag name="KSO_WM_UNIT_ISNUMDGMTITLE" val="0"/>
  <p:tag name="KSO_WM_UNIT_TEXT_FILL_FORE_SCHEMECOLOR_INDEX" val="13"/>
  <p:tag name="KSO_WM_UNIT_TEXT_FILL_TYPE" val="1"/>
  <p:tag name="KSO_WM_UNIT_USESOURCEFORMAT_APPLY" val="1"/>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SLIDE_ID" val="custom20205081_9"/>
  <p:tag name="KSO_WM_TEMPLATE_SUBCATEGORY" val="19"/>
  <p:tag name="KSO_WM_TEMPLATE_MASTER_TYPE" val="0"/>
  <p:tag name="KSO_WM_TEMPLATE_COLOR_TYPE" val="1"/>
  <p:tag name="KSO_WM_SLIDE_ITEM_CNT" val="3"/>
  <p:tag name="KSO_WM_SLIDE_INDEX" val="9"/>
  <p:tag name="KSO_WM_TAG_VERSION" val="1.0"/>
  <p:tag name="KSO_WM_BEAUTIFY_FLAG" val="#wm#"/>
  <p:tag name="KSO_WM_TEMPLATE_CATEGORY" val="custom"/>
  <p:tag name="KSO_WM_TEMPLATE_INDEX" val="20205081"/>
  <p:tag name="KSO_WM_DIAGRAM_GROUP_CODE" val="l1-2"/>
  <p:tag name="KSO_WM_SLIDE_DIAGTYPE" val="l"/>
  <p:tag name="KSO_WM_SLIDE_LAYOUT" val="a_l"/>
  <p:tag name="KSO_WM_SLIDE_LAYOUT_CNT" val="1_1"/>
  <p:tag name="KSO_WM_SLIDE_TYPE" val="text"/>
  <p:tag name="KSO_WM_SLIDE_SUBTYPE" val="diag"/>
  <p:tag name="KSO_WM_SLIDE_SIZE" val="863.5*340.15"/>
  <p:tag name="KSO_WM_SLIDE_POSITION" val="48.25*156.15"/>
  <p:tag name="KSO_WM_UNIT_SHOW_EDIT_AREA_INDICATION" val="1"/>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081_9*a*1"/>
  <p:tag name="KSO_WM_TEMPLATE_CATEGORY" val="custom"/>
  <p:tag name="KSO_WM_TEMPLATE_INDEX" val="20205081"/>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DIAGRAM_GROUP_CODE" val="l1-2"/>
  <p:tag name="KSO_WM_UNIT_TYPE" val="a"/>
  <p:tag name="KSO_WM_UNIT_INDEX" val="1"/>
  <p:tag name="KSO_WM_UNIT_SHOW_EDIT_AREA_INDICATION" val="1"/>
  <p:tag name="KSO_WM_UNIT_ISNUMDGMTITLE" val="0"/>
  <p:tag name="KSO_WM_UNIT_TEXT_FILL_FORE_SCHEMECOLOR_INDEX" val="13"/>
  <p:tag name="KSO_WM_UNIT_TEXT_FILL_TYPE" val="1"/>
  <p:tag name="KSO_WM_UNIT_USESOURCEFORMAT_APPLY" val="1"/>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wm#"/>
  <p:tag name="KSO_WM_TEMPLATE_CATEGORY" val="custom"/>
  <p:tag name="KSO_WM_TEMPLATE_INDEX" val="20205081"/>
</p:tagLst>
</file>

<file path=ppt/tags/tag407.xml><?xml version="1.0" encoding="utf-8"?>
<p:tagLst xmlns:p="http://schemas.openxmlformats.org/presentationml/2006/main">
  <p:tag name="COMMONDATA" val="eyJoZGlkIjoiZGEyNjRiOGVjNGQ4OGM0YzEzYzQ1MWZkNTM4MWNiNmEifQ=="/>
  <p:tag name="KSO_WPP_MARK_KEY" val="f6921276-880f-4e61-a180-3e0f59bd552f"/>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4479</Words>
  <Application>WPS 演示</Application>
  <PresentationFormat>宽屏</PresentationFormat>
  <Paragraphs>676</Paragraphs>
  <Slides>46</Slides>
  <Notes>1</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46</vt:i4>
      </vt:variant>
    </vt:vector>
  </HeadingPairs>
  <TitlesOfParts>
    <vt:vector size="64" baseType="lpstr">
      <vt:lpstr>Arial</vt:lpstr>
      <vt:lpstr>宋体</vt:lpstr>
      <vt:lpstr>Wingdings</vt:lpstr>
      <vt:lpstr>Wingdings</vt:lpstr>
      <vt:lpstr>微软雅黑</vt:lpstr>
      <vt:lpstr>方正雅意黑 GB18030L2</vt:lpstr>
      <vt:lpstr>Source Han Sans CN Normal</vt:lpstr>
      <vt:lpstr>汉仪书宋二KW</vt:lpstr>
      <vt:lpstr>冬青黑体简体中文</vt:lpstr>
      <vt:lpstr>Calibri</vt:lpstr>
      <vt:lpstr>Helvetica Neue</vt:lpstr>
      <vt:lpstr>宋体</vt:lpstr>
      <vt:lpstr>Arial Unicode MS</vt:lpstr>
      <vt:lpstr>Source Han Sans CN Normal</vt:lpstr>
      <vt:lpstr>微软雅黑</vt:lpstr>
      <vt:lpstr>苹方-简</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李茹艺</cp:lastModifiedBy>
  <cp:revision>35</cp:revision>
  <cp:lastPrinted>2026-09-16T01:20:59Z</cp:lastPrinted>
  <dcterms:created xsi:type="dcterms:W3CDTF">2026-09-16T01:20:59Z</dcterms:created>
  <dcterms:modified xsi:type="dcterms:W3CDTF">2026-09-16T01:20:59Z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2052-12.1.26046.26046</vt:lpwstr>
  </property>
  <property fmtid="{D5CDD505-2E9C-101B-9397-08002B2CF9AE}" pid="3" name="ICV">
    <vt:lpwstr>A3B688C95B87B1F248B2E169F2D49516_43</vt:lpwstr>
  </property>
</Properties>
</file>